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media/media1.m4a" ContentType="audio/unknown"/>
  <Override PartName="/ppt/notesSlides/notesSlide2.xml" ContentType="application/vnd.openxmlformats-officedocument.presentationml.notesSlide+xml"/>
  <Override PartName="/ppt/media/media2.m4a" ContentType="audio/unknown"/>
  <Override PartName="/ppt/notesSlides/notesSlide3.xml" ContentType="application/vnd.openxmlformats-officedocument.presentationml.notesSlide+xml"/>
  <Override PartName="/ppt/media/media3.m4a" ContentType="audio/unknown"/>
  <Override PartName="/ppt/notesSlides/notesSlide4.xml" ContentType="application/vnd.openxmlformats-officedocument.presentationml.notesSlide+xml"/>
  <Override PartName="/ppt/media/media4.m4a" ContentType="audio/unknown"/>
  <Override PartName="/ppt/notesSlides/notesSlide5.xml" ContentType="application/vnd.openxmlformats-officedocument.presentationml.notesSlide+xml"/>
  <Override PartName="/ppt/media/media5.m4a" ContentType="audio/unknown"/>
  <Override PartName="/ppt/notesSlides/notesSlide6.xml" ContentType="application/vnd.openxmlformats-officedocument.presentationml.notesSlide+xml"/>
  <Override PartName="/ppt/media/media6.m4a" ContentType="audio/unknown"/>
  <Override PartName="/ppt/notesSlides/notesSlide7.xml" ContentType="application/vnd.openxmlformats-officedocument.presentationml.notesSlide+xml"/>
  <Override PartName="/ppt/media/media7.m4a" ContentType="audio/unknown"/>
  <Override PartName="/ppt/notesSlides/notesSlide8.xml" ContentType="application/vnd.openxmlformats-officedocument.presentationml.notesSlide+xml"/>
  <Override PartName="/ppt/media/media8.m4a" ContentType="audio/unknown"/>
  <Override PartName="/ppt/notesSlides/notesSlide9.xml" ContentType="application/vnd.openxmlformats-officedocument.presentationml.notesSlide+xml"/>
  <Override PartName="/ppt/media/media9.m4a" ContentType="audio/unknown"/>
  <Override PartName="/ppt/notesSlides/notesSlide10.xml" ContentType="application/vnd.openxmlformats-officedocument.presentationml.notesSlide+xml"/>
  <Override PartName="/ppt/media/media10.m4a" ContentType="audio/unknown"/>
  <Override PartName="/ppt/notesSlides/notesSlide11.xml" ContentType="application/vnd.openxmlformats-officedocument.presentationml.notesSlide+xml"/>
  <Override PartName="/ppt/media/media11.m4a" ContentType="audio/unknown"/>
  <Override PartName="/ppt/notesSlides/notesSlide12.xml" ContentType="application/vnd.openxmlformats-officedocument.presentationml.notesSlide+xml"/>
  <Override PartName="/ppt/media/media12.m4a" ContentType="audio/unknown"/>
  <Override PartName="/ppt/notesSlides/notesSlide13.xml" ContentType="application/vnd.openxmlformats-officedocument.presentationml.notesSlide+xml"/>
  <Override PartName="/ppt/media/media13.m4a" ContentType="audio/unknown"/>
  <Override PartName="/ppt/notesSlides/notesSlide14.xml" ContentType="application/vnd.openxmlformats-officedocument.presentationml.notesSlide+xml"/>
  <Override PartName="/ppt/media/media14.m4a" ContentType="audio/unknown"/>
  <Override PartName="/ppt/notesSlides/notesSlide15.xml" ContentType="application/vnd.openxmlformats-officedocument.presentationml.notesSlide+xml"/>
  <Override PartName="/ppt/media/media15.m4a" ContentType="audio/unknown"/>
  <Override PartName="/ppt/notesSlides/notesSlide16.xml" ContentType="application/vnd.openxmlformats-officedocument.presentationml.notesSlide+xml"/>
  <Override PartName="/ppt/media/media16.m4a" ContentType="audio/unknown"/>
  <Override PartName="/ppt/notesSlides/notesSlide17.xml" ContentType="application/vnd.openxmlformats-officedocument.presentationml.notesSlide+xml"/>
  <Override PartName="/ppt/media/media17.m4a" ContentType="audio/unknown"/>
  <Override PartName="/ppt/media/image1.jpeg" ContentType="image/jpeg"/>
  <Override PartName="/ppt/media/image2.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 id="336" r:id="rId88"/>
    <p:sldId id="337" r:id="rId89"/>
    <p:sldId id="338" r:id="rId90"/>
    <p:sldId id="339" r:id="rId91"/>
    <p:sldId id="340" r:id="rId92"/>
    <p:sldId id="341" r:id="rId93"/>
    <p:sldId id="342" r:id="rId94"/>
    <p:sldId id="343" r:id="rId95"/>
    <p:sldId id="344" r:id="rId96"/>
    <p:sldId id="345" r:id="rId97"/>
    <p:sldId id="346" r:id="rId98"/>
    <p:sldId id="347" r:id="rId99"/>
    <p:sldId id="348" r:id="rId100"/>
    <p:sldId id="349" r:id="rId101"/>
    <p:sldId id="350" r:id="rId102"/>
    <p:sldId id="351" r:id="rId103"/>
    <p:sldId id="352" r:id="rId104"/>
    <p:sldId id="353" r:id="rId105"/>
    <p:sldId id="354" r:id="rId106"/>
    <p:sldId id="355" r:id="rId107"/>
    <p:sldId id="356" r:id="rId108"/>
    <p:sldId id="357" r:id="rId109"/>
    <p:sldId id="358" r:id="rId110"/>
    <p:sldId id="359" r:id="rId111"/>
    <p:sldId id="360" r:id="rId112"/>
    <p:sldId id="361" r:id="rId113"/>
    <p:sldId id="362" r:id="rId114"/>
  </p:sldIdLst>
  <p:sldSz cx="9144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1pPr>
    <a:lvl2pPr marL="0" marR="0" indent="4572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2pPr>
    <a:lvl3pPr marL="0" marR="0" indent="9144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3pPr>
    <a:lvl4pPr marL="0" marR="0" indent="13716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4pPr>
    <a:lvl5pPr marL="0" marR="0" indent="18288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5pPr>
    <a:lvl6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6pPr>
    <a:lvl7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7pPr>
    <a:lvl8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8pPr>
    <a:lvl9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n" i="on">
        <a:fontRef idx="minor">
          <a:srgbClr val="000000"/>
        </a:fontRef>
        <a:srgbClr val="000000"/>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CFD7E7"/>
          </a:solidFill>
        </a:fill>
      </a:tcStyle>
    </a:wholeTbl>
    <a:band2H>
      <a:tcTxStyle b="def" i="def"/>
      <a:tcStyle>
        <a:tcBdr/>
        <a:fill>
          <a:solidFill>
            <a:srgbClr val="E8ECF4"/>
          </a:solidFill>
        </a:fill>
      </a:tcStyle>
    </a:band2H>
    <a:firstCol>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1"/>
          </a:solidFill>
        </a:fill>
      </a:tcStyle>
    </a:firstCol>
    <a:lastRow>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381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1"/>
          </a:solidFill>
        </a:fill>
      </a:tcStyle>
    </a:lastRow>
    <a:firstRow>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381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1"/>
          </a:solidFill>
        </a:fill>
      </a:tcStyle>
    </a:firstRow>
  </a:tblStyle>
  <a:tblStyle styleId="{C7B018BB-80A7-4F77-B60F-C8B233D01FF8}" styleName="">
    <a:tblBg/>
    <a:wholeTbl>
      <a:tcTxStyle b="on" i="on">
        <a:fontRef idx="minor">
          <a:srgbClr val="000000"/>
        </a:fontRef>
        <a:srgbClr val="000000"/>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3">
              <a:lumOff val="44000"/>
            </a:schemeClr>
          </a:solidFill>
        </a:fill>
      </a:tcStyle>
    </a:wholeTbl>
    <a:band2H>
      <a:tcTxStyle b="def" i="def"/>
      <a:tcStyle>
        <a:tcBdr/>
        <a:fill>
          <a:solidFill>
            <a:schemeClr val="accent3">
              <a:lumOff val="44000"/>
            </a:schemeClr>
          </a:solidFill>
        </a:fill>
      </a:tcStyle>
    </a:band2H>
    <a:firstCol>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3">
              <a:lumOff val="44000"/>
            </a:schemeClr>
          </a:solidFill>
        </a:fill>
      </a:tcStyle>
    </a:firstCol>
    <a:lastRow>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381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3">
              <a:lumOff val="44000"/>
            </a:schemeClr>
          </a:solidFill>
        </a:fill>
      </a:tcStyle>
    </a:lastRow>
    <a:firstRow>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381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3">
              <a:lumOff val="44000"/>
            </a:schemeClr>
          </a:solidFill>
        </a:fill>
      </a:tcStyle>
    </a:firstRow>
  </a:tblStyle>
  <a:tblStyle styleId="{EEE7283C-3CF3-47DC-8721-378D4A62B228}" styleName="">
    <a:tblBg/>
    <a:wholeTbl>
      <a:tcTxStyle b="on" i="on">
        <a:fontRef idx="minor">
          <a:srgbClr val="000000"/>
        </a:fontRef>
        <a:srgbClr val="000000"/>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E3CECE"/>
          </a:solidFill>
        </a:fill>
      </a:tcStyle>
    </a:wholeTbl>
    <a:band2H>
      <a:tcTxStyle b="def" i="def"/>
      <a:tcStyle>
        <a:tcBdr/>
        <a:fill>
          <a:solidFill>
            <a:srgbClr val="F1E8E8"/>
          </a:solidFill>
        </a:fill>
      </a:tcStyle>
    </a:band2H>
    <a:firstCol>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6"/>
          </a:solidFill>
        </a:fill>
      </a:tcStyle>
    </a:firstCol>
    <a:lastRow>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381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6"/>
          </a:solidFill>
        </a:fill>
      </a:tcStyle>
    </a:lastRow>
    <a:firstRow>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381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6"/>
          </a:solidFill>
        </a:fill>
      </a:tcStyle>
    </a:firstRow>
  </a:tblStyle>
  <a:tblStyle styleId="{CF821DB8-F4EB-4A41-A1BA-3FCAFE7338EE}" styleName="">
    <a:tblBg/>
    <a:wholeTbl>
      <a:tcTxStyle b="on" i="on">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chemeClr val="accent3">
              <a:lumOff val="44000"/>
            </a:schemeClr>
          </a:solidFill>
        </a:fill>
      </a:tcStyle>
    </a:band2H>
    <a:firstCol>
      <a:tcTxStyle b="on" i="on">
        <a:fontRef idx="minor">
          <a:schemeClr val="accent3">
            <a:lumOff val="44000"/>
          </a:schemeClr>
        </a:fontRef>
        <a:schemeClr val="accent3">
          <a:lumOff val="44000"/>
        </a:schemeClr>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n">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3">
              <a:lumOff val="44000"/>
            </a:schemeClr>
          </a:solidFill>
        </a:fill>
      </a:tcStyle>
    </a:lastRow>
    <a:firstRow>
      <a:tcTxStyle b="on" i="on">
        <a:fontRef idx="minor">
          <a:schemeClr val="accent3">
            <a:lumOff val="44000"/>
          </a:schemeClr>
        </a:fontRef>
        <a:schemeClr val="accent3">
          <a:lumOff val="44000"/>
        </a:schemeClr>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n" i="on">
        <a:fontRef idx="minor">
          <a:srgbClr val="000000"/>
        </a:fontRef>
        <a:srgbClr val="000000"/>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CACACA"/>
          </a:solidFill>
        </a:fill>
      </a:tcStyle>
    </a:wholeTbl>
    <a:band2H>
      <a:tcTxStyle b="def" i="def"/>
      <a:tcStyle>
        <a:tcBdr/>
        <a:fill>
          <a:solidFill>
            <a:srgbClr val="E6E6E6"/>
          </a:solidFill>
        </a:fill>
      </a:tcStyle>
    </a:band2H>
    <a:firstCol>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000000"/>
          </a:solidFill>
        </a:fill>
      </a:tcStyle>
    </a:firstCol>
    <a:lastRow>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381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000000"/>
          </a:solidFill>
        </a:fill>
      </a:tcStyle>
    </a:lastRow>
    <a:firstRow>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381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000000"/>
          </a:solidFill>
        </a:fill>
      </a:tcStyle>
    </a:firstRow>
  </a:tblStyle>
  <a:tblStyle styleId="{2708684C-4D16-4618-839F-0558EEFCDFE6}" styleName="">
    <a:tblBg/>
    <a:wholeTbl>
      <a:tcTxStyle b="on" i="on">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chemeClr val="accent3">
              <a:lumOff val="44000"/>
            </a:schemeClr>
          </a:solidFill>
        </a:fill>
      </a:tcStyle>
    </a:band2H>
    <a:firstCol>
      <a:tcTxStyle b="on" i="on">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n">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n">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60" Type="http://schemas.openxmlformats.org/officeDocument/2006/relationships/slide" Target="slides/slide53.xml"/><Relationship Id="rId61" Type="http://schemas.openxmlformats.org/officeDocument/2006/relationships/slide" Target="slides/slide54.xml"/><Relationship Id="rId62" Type="http://schemas.openxmlformats.org/officeDocument/2006/relationships/slide" Target="slides/slide55.xml"/><Relationship Id="rId63" Type="http://schemas.openxmlformats.org/officeDocument/2006/relationships/slide" Target="slides/slide56.xml"/><Relationship Id="rId64" Type="http://schemas.openxmlformats.org/officeDocument/2006/relationships/slide" Target="slides/slide57.xml"/><Relationship Id="rId65" Type="http://schemas.openxmlformats.org/officeDocument/2006/relationships/slide" Target="slides/slide58.xml"/><Relationship Id="rId66" Type="http://schemas.openxmlformats.org/officeDocument/2006/relationships/slide" Target="slides/slide59.xml"/><Relationship Id="rId67" Type="http://schemas.openxmlformats.org/officeDocument/2006/relationships/slide" Target="slides/slide60.xml"/><Relationship Id="rId68" Type="http://schemas.openxmlformats.org/officeDocument/2006/relationships/slide" Target="slides/slide61.xml"/><Relationship Id="rId69" Type="http://schemas.openxmlformats.org/officeDocument/2006/relationships/slide" Target="slides/slide62.xml"/><Relationship Id="rId70" Type="http://schemas.openxmlformats.org/officeDocument/2006/relationships/slide" Target="slides/slide63.xml"/><Relationship Id="rId71" Type="http://schemas.openxmlformats.org/officeDocument/2006/relationships/slide" Target="slides/slide64.xml"/><Relationship Id="rId72" Type="http://schemas.openxmlformats.org/officeDocument/2006/relationships/slide" Target="slides/slide65.xml"/><Relationship Id="rId73" Type="http://schemas.openxmlformats.org/officeDocument/2006/relationships/slide" Target="slides/slide66.xml"/><Relationship Id="rId74" Type="http://schemas.openxmlformats.org/officeDocument/2006/relationships/slide" Target="slides/slide67.xml"/><Relationship Id="rId75" Type="http://schemas.openxmlformats.org/officeDocument/2006/relationships/slide" Target="slides/slide68.xml"/><Relationship Id="rId76" Type="http://schemas.openxmlformats.org/officeDocument/2006/relationships/slide" Target="slides/slide69.xml"/><Relationship Id="rId77" Type="http://schemas.openxmlformats.org/officeDocument/2006/relationships/slide" Target="slides/slide70.xml"/><Relationship Id="rId78" Type="http://schemas.openxmlformats.org/officeDocument/2006/relationships/slide" Target="slides/slide71.xml"/><Relationship Id="rId79" Type="http://schemas.openxmlformats.org/officeDocument/2006/relationships/slide" Target="slides/slide72.xml"/><Relationship Id="rId80" Type="http://schemas.openxmlformats.org/officeDocument/2006/relationships/slide" Target="slides/slide73.xml"/><Relationship Id="rId81" Type="http://schemas.openxmlformats.org/officeDocument/2006/relationships/slide" Target="slides/slide74.xml"/><Relationship Id="rId82" Type="http://schemas.openxmlformats.org/officeDocument/2006/relationships/slide" Target="slides/slide75.xml"/><Relationship Id="rId83" Type="http://schemas.openxmlformats.org/officeDocument/2006/relationships/slide" Target="slides/slide76.xml"/><Relationship Id="rId84" Type="http://schemas.openxmlformats.org/officeDocument/2006/relationships/slide" Target="slides/slide77.xml"/><Relationship Id="rId85" Type="http://schemas.openxmlformats.org/officeDocument/2006/relationships/slide" Target="slides/slide78.xml"/><Relationship Id="rId86" Type="http://schemas.openxmlformats.org/officeDocument/2006/relationships/slide" Target="slides/slide79.xml"/><Relationship Id="rId87" Type="http://schemas.openxmlformats.org/officeDocument/2006/relationships/slide" Target="slides/slide80.xml"/><Relationship Id="rId88" Type="http://schemas.openxmlformats.org/officeDocument/2006/relationships/slide" Target="slides/slide81.xml"/><Relationship Id="rId89" Type="http://schemas.openxmlformats.org/officeDocument/2006/relationships/slide" Target="slides/slide82.xml"/><Relationship Id="rId90" Type="http://schemas.openxmlformats.org/officeDocument/2006/relationships/slide" Target="slides/slide83.xml"/><Relationship Id="rId91" Type="http://schemas.openxmlformats.org/officeDocument/2006/relationships/slide" Target="slides/slide84.xml"/><Relationship Id="rId92" Type="http://schemas.openxmlformats.org/officeDocument/2006/relationships/slide" Target="slides/slide85.xml"/><Relationship Id="rId93" Type="http://schemas.openxmlformats.org/officeDocument/2006/relationships/slide" Target="slides/slide86.xml"/><Relationship Id="rId94" Type="http://schemas.openxmlformats.org/officeDocument/2006/relationships/slide" Target="slides/slide87.xml"/><Relationship Id="rId95" Type="http://schemas.openxmlformats.org/officeDocument/2006/relationships/slide" Target="slides/slide88.xml"/><Relationship Id="rId96" Type="http://schemas.openxmlformats.org/officeDocument/2006/relationships/slide" Target="slides/slide89.xml"/><Relationship Id="rId97" Type="http://schemas.openxmlformats.org/officeDocument/2006/relationships/slide" Target="slides/slide90.xml"/><Relationship Id="rId98" Type="http://schemas.openxmlformats.org/officeDocument/2006/relationships/slide" Target="slides/slide91.xml"/><Relationship Id="rId99" Type="http://schemas.openxmlformats.org/officeDocument/2006/relationships/slide" Target="slides/slide92.xml"/><Relationship Id="rId100" Type="http://schemas.openxmlformats.org/officeDocument/2006/relationships/slide" Target="slides/slide93.xml"/><Relationship Id="rId101" Type="http://schemas.openxmlformats.org/officeDocument/2006/relationships/slide" Target="slides/slide94.xml"/><Relationship Id="rId102" Type="http://schemas.openxmlformats.org/officeDocument/2006/relationships/slide" Target="slides/slide95.xml"/><Relationship Id="rId103" Type="http://schemas.openxmlformats.org/officeDocument/2006/relationships/slide" Target="slides/slide96.xml"/><Relationship Id="rId104" Type="http://schemas.openxmlformats.org/officeDocument/2006/relationships/slide" Target="slides/slide97.xml"/><Relationship Id="rId105" Type="http://schemas.openxmlformats.org/officeDocument/2006/relationships/slide" Target="slides/slide98.xml"/><Relationship Id="rId106" Type="http://schemas.openxmlformats.org/officeDocument/2006/relationships/slide" Target="slides/slide99.xml"/><Relationship Id="rId107" Type="http://schemas.openxmlformats.org/officeDocument/2006/relationships/slide" Target="slides/slide100.xml"/><Relationship Id="rId108" Type="http://schemas.openxmlformats.org/officeDocument/2006/relationships/slide" Target="slides/slide101.xml"/><Relationship Id="rId109" Type="http://schemas.openxmlformats.org/officeDocument/2006/relationships/slide" Target="slides/slide102.xml"/><Relationship Id="rId110" Type="http://schemas.openxmlformats.org/officeDocument/2006/relationships/slide" Target="slides/slide103.xml"/><Relationship Id="rId111" Type="http://schemas.openxmlformats.org/officeDocument/2006/relationships/slide" Target="slides/slide104.xml"/><Relationship Id="rId112" Type="http://schemas.openxmlformats.org/officeDocument/2006/relationships/slide" Target="slides/slide105.xml"/><Relationship Id="rId113" Type="http://schemas.openxmlformats.org/officeDocument/2006/relationships/slide" Target="slides/slide106.xml"/><Relationship Id="rId114" Type="http://schemas.openxmlformats.org/officeDocument/2006/relationships/slide" Target="slides/slide107.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42" name="Shape 42"/>
          <p:cNvSpPr/>
          <p:nvPr>
            <p:ph type="sldImg"/>
          </p:nvPr>
        </p:nvSpPr>
        <p:spPr>
          <a:xfrm>
            <a:off x="1143000" y="685800"/>
            <a:ext cx="4572000" cy="3429000"/>
          </a:xfrm>
          <a:prstGeom prst="rect">
            <a:avLst/>
          </a:prstGeom>
        </p:spPr>
        <p:txBody>
          <a:bodyPr/>
          <a:lstStyle/>
          <a:p>
            <a:pPr/>
          </a:p>
        </p:txBody>
      </p:sp>
      <p:sp>
        <p:nvSpPr>
          <p:cNvPr id="43" name="Shape 43"/>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25000"/>
      </a:lnSpc>
      <a:defRPr sz="2400">
        <a:latin typeface="Avenir Roman"/>
        <a:ea typeface="Avenir Roman"/>
        <a:cs typeface="Avenir Roman"/>
        <a:sym typeface="Avenir Roman"/>
      </a:defRPr>
    </a:lvl1pPr>
    <a:lvl2pPr indent="228600" defTabSz="457200" latinLnBrk="0">
      <a:lnSpc>
        <a:spcPct val="125000"/>
      </a:lnSpc>
      <a:defRPr sz="2400">
        <a:latin typeface="Avenir Roman"/>
        <a:ea typeface="Avenir Roman"/>
        <a:cs typeface="Avenir Roman"/>
        <a:sym typeface="Avenir Roman"/>
      </a:defRPr>
    </a:lvl2pPr>
    <a:lvl3pPr indent="457200" defTabSz="457200" latinLnBrk="0">
      <a:lnSpc>
        <a:spcPct val="125000"/>
      </a:lnSpc>
      <a:defRPr sz="2400">
        <a:latin typeface="Avenir Roman"/>
        <a:ea typeface="Avenir Roman"/>
        <a:cs typeface="Avenir Roman"/>
        <a:sym typeface="Avenir Roman"/>
      </a:defRPr>
    </a:lvl3pPr>
    <a:lvl4pPr indent="685800" defTabSz="457200" latinLnBrk="0">
      <a:lnSpc>
        <a:spcPct val="125000"/>
      </a:lnSpc>
      <a:defRPr sz="2400">
        <a:latin typeface="Avenir Roman"/>
        <a:ea typeface="Avenir Roman"/>
        <a:cs typeface="Avenir Roman"/>
        <a:sym typeface="Avenir Roman"/>
      </a:defRPr>
    </a:lvl4pPr>
    <a:lvl5pPr indent="914400" defTabSz="457200" latinLnBrk="0">
      <a:lnSpc>
        <a:spcPct val="125000"/>
      </a:lnSpc>
      <a:defRPr sz="2400">
        <a:latin typeface="Avenir Roman"/>
        <a:ea typeface="Avenir Roman"/>
        <a:cs typeface="Avenir Roman"/>
        <a:sym typeface="Avenir Roman"/>
      </a:defRPr>
    </a:lvl5pPr>
    <a:lvl6pPr indent="1143000" defTabSz="457200" latinLnBrk="0">
      <a:lnSpc>
        <a:spcPct val="125000"/>
      </a:lnSpc>
      <a:defRPr sz="2400">
        <a:latin typeface="Avenir Roman"/>
        <a:ea typeface="Avenir Roman"/>
        <a:cs typeface="Avenir Roman"/>
        <a:sym typeface="Avenir Roman"/>
      </a:defRPr>
    </a:lvl6pPr>
    <a:lvl7pPr indent="1371600" defTabSz="457200" latinLnBrk="0">
      <a:lnSpc>
        <a:spcPct val="125000"/>
      </a:lnSpc>
      <a:defRPr sz="2400">
        <a:latin typeface="Avenir Roman"/>
        <a:ea typeface="Avenir Roman"/>
        <a:cs typeface="Avenir Roman"/>
        <a:sym typeface="Avenir Roman"/>
      </a:defRPr>
    </a:lvl7pPr>
    <a:lvl8pPr indent="1600200" defTabSz="457200" latinLnBrk="0">
      <a:lnSpc>
        <a:spcPct val="125000"/>
      </a:lnSpc>
      <a:defRPr sz="2400">
        <a:latin typeface="Avenir Roman"/>
        <a:ea typeface="Avenir Roman"/>
        <a:cs typeface="Avenir Roman"/>
        <a:sym typeface="Avenir Roman"/>
      </a:defRPr>
    </a:lvl8pPr>
    <a:lvl9pPr indent="1828800" defTabSz="457200" latinLnBrk="0">
      <a:lnSpc>
        <a:spcPct val="125000"/>
      </a:lnSpc>
      <a:defRPr sz="2400">
        <a:latin typeface="Avenir Roman"/>
        <a:ea typeface="Avenir Roman"/>
        <a:cs typeface="Avenir Roman"/>
        <a:sym typeface="Avenir Roman"/>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10.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_rels/notesSlide11.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Relationships>

</file>

<file path=ppt/notesSlides/_rels/notesSlide12.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Relationships>

</file>

<file path=ppt/notesSlides/_rels/notesSlide13.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Relationships>

</file>

<file path=ppt/notesSlides/_rels/notesSlide14.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Relationships>

</file>

<file path=ppt/notesSlides/_rels/notesSlide15.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Relationships>

</file>

<file path=ppt/notesSlides/_rels/notesSlide16.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Relationships>

</file>

<file path=ppt/notesSlides/_rels/notesSlide17.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_rels/notesSlide8.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9.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3" name="Shape 63"/>
          <p:cNvSpPr/>
          <p:nvPr>
            <p:ph type="sldImg"/>
          </p:nvPr>
        </p:nvSpPr>
        <p:spPr>
          <a:prstGeom prst="rect">
            <a:avLst/>
          </a:prstGeom>
        </p:spPr>
        <p:txBody>
          <a:bodyPr/>
          <a:lstStyle/>
          <a:p>
            <a:pPr/>
          </a:p>
        </p:txBody>
      </p:sp>
      <p:sp>
        <p:nvSpPr>
          <p:cNvPr id="64" name="Shape 64"/>
          <p:cNvSpPr/>
          <p:nvPr>
            <p:ph type="body" sz="quarter" idx="1"/>
          </p:nvPr>
        </p:nvSpPr>
        <p:spPr>
          <a:prstGeom prst="rect">
            <a:avLst/>
          </a:prstGeom>
        </p:spPr>
        <p:txBody>
          <a:bodyPr/>
          <a:lstStyle/>
          <a:p>
            <a:pPr/>
            <a:r>
              <a:t>The extent to which the navies and trading fleets of the great European sea-borne empires of the sixteenth, seventeenth, and eighteenth centuries shaped the industrial development of western Europe has always been one of the most fiercely-debated and unsettled topics in economic history. </a:t>
            </a:r>
          </a:p>
          <a:p>
            <a:pPr/>
          </a:p>
          <a:p>
            <a:pPr/>
            <a:r>
              <a:t>That European expansion in the sixteenth, seventeenth, and eighteenth centuries were catastrophes for the regions of west Africa that were the sources of the slave trade; for the Amerindians of the Caribbean; for the Aztecs, Incas, the mound-builders of the Mississippi valley; and for the princes of Bengal and others who found themselves competing with the British East India Company in the succession wars over the spoils of India’s Moghul Empire—that is not in dispute. </a:t>
            </a:r>
          </a:p>
          <a:p>
            <a:pPr/>
          </a:p>
          <a:p>
            <a:pPr/>
            <a:r>
              <a:t>But how much did pre-industrial trade and plunder affect European development? That is not so clear.</a:t>
            </a:r>
          </a:p>
          <a:p>
            <a:pPr/>
          </a:p>
          <a:p>
            <a:pPr/>
            <a:r>
              <a:t>What is clear is that even at the end of the eighteenth and the first half of the nineteenth century trade not in luxuries but in staples had begun to profundly shape history. </a:t>
            </a:r>
          </a:p>
          <a:p>
            <a:pPr/>
          </a:p>
          <a:p>
            <a:pPr/>
            <a:r>
              <a:t>Without the appetite of British and New England factories for cotton and the power to ship ginned cotton to them cheaply, the slaves of the American south in 1860 would have been what they were for George Washington in the 1790s: a quarter of your wealth that you were willing to free, at least upon your death, because it was the right thing to do. By contrast, for Jefferson Davis it wasn’t his land but rather his slaves that were three-quarters of his wealth—and so the U.S. Civil War of 1861-5 came.</a:t>
            </a:r>
          </a:p>
          <a:p>
            <a:pPr/>
          </a:p>
          <a:p>
            <a:pPr/>
            <a:r>
              <a:t>Early-nineteenth century cotton showed what late-eighteenth century sugar had prefigured: for the first time long-distance transoceanic trade could matter not just for the consumption pattern of an elite but for an economy, a polity, and a society as a whole. Cotton and sugar meant that European agriculture did not have to grow nearly as much flax or raise as much wool or produce as many calories, and so provided an extra edge to the British economy: as if there was perhaps one additional ghost worker who did not have to be fed or paid alongside every ten. </a:t>
            </a:r>
          </a:p>
          <a:p>
            <a:pPr/>
          </a:p>
          <a:p>
            <a:pPr/>
            <a:r>
              <a:t>But this process was kicked up a notch, into much higher gear, come 1870.</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6" name="Shape 126"/>
          <p:cNvSpPr/>
          <p:nvPr>
            <p:ph type="sldImg"/>
          </p:nvPr>
        </p:nvSpPr>
        <p:spPr>
          <a:prstGeom prst="rect">
            <a:avLst/>
          </a:prstGeom>
        </p:spPr>
        <p:txBody>
          <a:bodyPr/>
          <a:lstStyle/>
          <a:p>
            <a:pPr/>
          </a:p>
        </p:txBody>
      </p:sp>
      <p:sp>
        <p:nvSpPr>
          <p:cNvPr id="127" name="Shape 127"/>
          <p:cNvSpPr/>
          <p:nvPr>
            <p:ph type="body" sz="quarter" idx="1"/>
          </p:nvPr>
        </p:nvSpPr>
        <p:spPr>
          <a:prstGeom prst="rect">
            <a:avLst/>
          </a:prstGeom>
        </p:spPr>
        <p:txBody>
          <a:bodyPr/>
          <a:lstStyle/>
          <a:p>
            <a:pPr/>
            <a:r>
              <a:t>The falling cost of transporting people marched alongside a falling cost of transporting goods: flour that cost 1.5 cents per pound in Chicago and 3.0 cents per pound in London cost only 0.5 cents per pound more after 1870. After 1870 every commodity that was neither exceptionally fragile nor spoilable could be carried from port to port across oceans for less than it cost to move it within any country. Every place in the world became, as long as there were docks and railroads, cheek-by-jowl to every other place. Everyone’s opportunities and constraints—not just the consumption patterns of the elite—depended on what was going on in every other piece of the world economy. </a:t>
            </a:r>
          </a:p>
          <a:p>
            <a:pPr/>
          </a:p>
          <a:p>
            <a:pPr/>
            <a:r>
              <a:t>This mattered: Between 1870 and 1913 exports as a share of national product doubled in India and in what was to become Indonesia, and more than tripled in China. And in Japan—forced out of two and a half centuries of Tokugawa isolationism by U.S. gunboats—exports rose from practically zero to 7 percent of national product in only two pre-World War I generations. International trade as a proportion of total world production—what was it? It was perhaps 1.5% in 1500, rising to perhaps 3% by 1700 and, by 1850, about 4%. In 1880 it was 11%, and by 1913 17%. (Today it is 30%.)</a:t>
            </a:r>
          </a:p>
          <a:p>
            <a:pPr/>
          </a:p>
          <a:p>
            <a:pPr/>
            <a:r>
              <a:t>Northwest Europe thus gained an enormous trade-relevant comparative advantage in making manufactured goods. And natural resources out on the periphery become more valuable as well: copper, coal, coffee, and all of the other mineral and agricultural products could be shipped by rail to the ports where the iron-hulled steam-powered ocean-going cargo ships lay. The market economy responded. The industrializing and then industrial core specializing in the manufactures because of its superior access to industrial technologies. The periphery specializing in the primary products that its new infrastructure allowed it to export. These abilities to specialize were of great economic value. The social returns to the investments in technology and infrastructure that created this late nineteenth-century world economy were enormous. Robert Fogel calculated that the social rate of return on the Union Pacific Railroad’s trans-North American tracks and vehicles was some thirty percent per year.</a:t>
            </a:r>
          </a:p>
          <a:p>
            <a:pPr/>
          </a:p>
          <a:p>
            <a:pPr/>
            <a:r>
              <a:t>The growth of trade meant that the logic of comparative advantage could be deployed to its limit: wherever there was a difference across two countries in the value of textiles relative to ironmongery—or any other two non-spoilable goods—there was profit to be made and societal well-being to be enhanced by exporting the good that was relatively cheap in your country and importing the good that was relatively dear. Once a comparative advantage was established it tended to stick for a long time. There was nothing about British-invented automated textile machinery that made it work better in Britain than elsewhere. Yet Britain’s cotton textile exports rose decade after decade from 1800 to 1910, peaking at 1.1 billion pounds a year in the years before World War I. </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3" name="Shape 133"/>
          <p:cNvSpPr/>
          <p:nvPr>
            <p:ph type="sldImg"/>
          </p:nvPr>
        </p:nvSpPr>
        <p:spPr>
          <a:prstGeom prst="rect">
            <a:avLst/>
          </a:prstGeom>
        </p:spPr>
        <p:txBody>
          <a:bodyPr/>
          <a:lstStyle/>
          <a:p>
            <a:pPr/>
          </a:p>
        </p:txBody>
      </p:sp>
      <p:sp>
        <p:nvSpPr>
          <p:cNvPr id="134" name="Shape 134"/>
          <p:cNvSpPr/>
          <p:nvPr>
            <p:ph type="body" sz="quarter" idx="1"/>
          </p:nvPr>
        </p:nvSpPr>
        <p:spPr>
          <a:prstGeom prst="rect">
            <a:avLst/>
          </a:prstGeom>
        </p:spPr>
        <p:txBody>
          <a:bodyPr/>
          <a:lstStyle/>
          <a:p>
            <a:pPr/>
            <a:br/>
            <a:r>
              <a:t>The reach of comparative advantage was very broad. A country near-hapless in growing food but even closer to hapless in making machine tools could make itself better off by exporting food and importing machine tools. A country that was best-in-class at making automobiles but even better, in relative terms, at making airplanes could make itself better off by exporting airplanes and importing cars. Whether one’s comparative advantage came from entrepreneurs who could innovate rapidly, a deeper community of engineering practice, a well-educated workforce, abundant natural resources, or just poverty that made your labor cheap, business could profit and society grow richer by expanding world trade. And so the surge in real wages was worldwide, not confined to where industrial technologies were then being deployed.</a:t>
            </a:r>
          </a:p>
          <a:p>
            <a:pPr/>
          </a:p>
          <a:p>
            <a:pPr/>
            <a:r>
              <a:t>That the surge in real wages over 1870-1914 was world-wide rather than confined to where industrial civilization had already taken root was the result of finance and trade following labor. The industrialization of western Europe and of the east and midwest of North America provided enough workmen to make the industrial products to satisfy global demands, and also to build the railways, ships, ports, cranes, telegraph lines, and other pieces of transport and communications infrastructure to make the first global economy a reality. The 1870-1914 world economy was a high—in historical comparative perspective—investment economy. There were 20 thousand miles of railways in the world when the U.S. Civil War ended in 1865. There were 300 thousand miles in 1914. (There are a million miles today.)</a:t>
            </a:r>
          </a:p>
          <a:p>
            <a:pPr/>
          </a:p>
          <a:p>
            <a:pPr/>
            <a:r>
              <a:t>The upshot for the world’s middle and upper classes was that by 1914 “life offered, at a low cost and with the least trouble, conveniences, comforts, and amenities beyond the compass of the richest and most powerful monarchs of other ages…” The upshot was that for the working classes of the globe—at least those touched by ships and railroads and thus by international commerce—was an increasing margin between living standards and bare subsistence. Malthusian forces responded: as of 1914 there were five people where there had been four a generation before. Half a century thus saw more population growth than had half a millennium back in tiger Agrarian Age. </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0" name="Shape 140"/>
          <p:cNvSpPr/>
          <p:nvPr>
            <p:ph type="sldImg"/>
          </p:nvPr>
        </p:nvSpPr>
        <p:spPr>
          <a:prstGeom prst="rect">
            <a:avLst/>
          </a:prstGeom>
        </p:spPr>
        <p:txBody>
          <a:bodyPr/>
          <a:lstStyle/>
          <a:p>
            <a:pPr/>
          </a:p>
        </p:txBody>
      </p:sp>
      <p:sp>
        <p:nvSpPr>
          <p:cNvPr id="141" name="Shape 141"/>
          <p:cNvSpPr/>
          <p:nvPr>
            <p:ph type="body" sz="quarter" idx="1"/>
          </p:nvPr>
        </p:nvSpPr>
        <p:spPr>
          <a:prstGeom prst="rect">
            <a:avLst/>
          </a:prstGeom>
        </p:spPr>
        <p:txBody>
          <a:bodyPr/>
          <a:lstStyle/>
          <a:p>
            <a:pPr/>
            <a:r>
              <a:t>But what also mattered was communications. </a:t>
            </a:r>
          </a:p>
          <a:p>
            <a:pPr/>
          </a:p>
          <a:p>
            <a:pPr/>
            <a:r>
              <a:t>Around 1800, a fourth son of a financially-shaky Protestant Ascendancy gentry family sought to make his fortune and reputation. Thus Anglo-Irish aristocrat-on-the-make of Arthur Wellesley, the future Duke of Wellington, voyaged to India. It took him seven months to get from Britain to there. It took him six months to get back.  That time lag meant, among other things, that whatever questions, instructions, and orders the British imperial cabinet and the directors of the East India Company sought to convey to their proconsuls in India would be a year stale by the time they even reached Fort William in Calcutta, Fort St. George in Chennai, or Bombay Castle. A conversation where a single question-and-answer interchange takes a year is not a dialogue: it is, rather, two overlapping monologues. And conveying attitudes, practices, capabilities, and goals across such a gulf must be imperfect and haphazard. </a:t>
            </a:r>
          </a:p>
          <a:p>
            <a:pPr/>
          </a:p>
          <a:p>
            <a:pPr/>
            <a:r>
              <a:t>3.2.4.1. Land Telegraphs</a:t>
            </a:r>
          </a:p>
          <a:p>
            <a:pPr/>
            <a:r>
              <a:t>Then things changed. The electric telegraph connected points on the globe as messages sped through copper at nearly the speed of light. Once again, the mid-nineteenth century Massachusetts transcendentalist author and activist Henry David Thoreau’s had a sharp response. His response to the telegraph? Once again, it was: “get off my lawn!”:</a:t>
            </a:r>
          </a:p>
          <a:p>
            <a:pPr/>
          </a:p>
          <a:p>
            <a:pPr/>
            <a:r>
              <a:t>&gt;We are in great haste to construct a magnetic telegraph from Maine to Texas, but Maine and Texas, it may be, have nothing important to communicate. Either is in such a predicament as the man who was earnest to be introduced to a distinguished deaf woman, but when he was presented, and one end of her ear trumpet was put into his hand, had nothing to say. As if the main object were to talk fast and not to talk sensibly... perchance the first news that will leak through into the broad, flapping American ear will be that the Princess Adelaide has the whooping cough…</a:t>
            </a:r>
          </a:p>
          <a:p>
            <a:pPr/>
          </a:p>
          <a:p>
            <a:pPr/>
            <a:r>
              <a:t>Whooping cough before modern public health and vaccinations was a vicious beast: Of the 500,000 children in any yearly age cohort in the United States in 1840, 100,000 would catch and 10,000 would die of whooping cough—a mortality rate of 10% of those infected and of 2% of the population. </a:t>
            </a:r>
          </a:p>
          <a:p>
            <a:pPr/>
          </a:p>
          <a:p>
            <a:pPr/>
            <a:r>
              <a:t>Let me be snarky here: Henry David Thoreau is not making a deep point about the human urge to form ties of affection, respect, and deference with the powerful; he is not talking about how this makes us more unequal and less free, and about the role of modern modes of communication in helping the powerful and the rich “manufacture consent”. He is at bottom making a misogynistic point—that the lives of women and the children they care for are of no consequence to anyone outside their immediate family. Or perhaps he is at bottom making a misanthropic point—that his equipoise should not be disturbed by knowledge of potential tragedies far away.</a:t>
            </a:r>
          </a:p>
          <a:p>
            <a:pPr/>
          </a:p>
          <a:p>
            <a:pPr/>
            <a:r>
              <a:t>While Texas may not have had much important to learn from Maine, in the summer of 1860 Texas had a great deal to learn from Chicago: the Republican Party National Convention meeting at the Wigwam nominated Abraham Lincoln as its candidate for President. The chain of events thus started would kill 25,000 and maim 25,000 more of the then-100,000 white adult male Texans, and would free all 200,000 African-American enslaved Texans within five years. Maine may not have had much important to learn from Texas, but telegraphs reporting relative prices of Grand Bank codfish in Boston, Providence, New York, and Philadelphia were of great importance to Maine fishermen setting out. </a:t>
            </a:r>
          </a:p>
          <a:p>
            <a:pPr/>
          </a:p>
          <a:p>
            <a:pPr/>
            <a:r>
              <a:t>Ever since the development of language one of humanity’s great powers is that our extraordinary drive to talk and gossip truly turns us into an anthology intelligence: what one of us in the group knows, if it is useful, pretty quickly becomes known by nearly everyone. The telegraph enlarges the relevant group from the village or township or guild to, potentially, the entire world. And that matters.</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7" name="Shape 147"/>
          <p:cNvSpPr/>
          <p:nvPr>
            <p:ph type="sldImg"/>
          </p:nvPr>
        </p:nvSpPr>
        <p:spPr>
          <a:prstGeom prst="rect">
            <a:avLst/>
          </a:prstGeom>
        </p:spPr>
        <p:txBody>
          <a:bodyPr/>
          <a:lstStyle/>
          <a:p>
            <a:pPr/>
          </a:p>
        </p:txBody>
      </p:sp>
      <p:sp>
        <p:nvSpPr>
          <p:cNvPr id="148" name="Shape 148"/>
          <p:cNvSpPr/>
          <p:nvPr>
            <p:ph type="body" sz="quarter" idx="1"/>
          </p:nvPr>
        </p:nvSpPr>
        <p:spPr>
          <a:prstGeom prst="rect">
            <a:avLst/>
          </a:prstGeom>
        </p:spPr>
        <p:txBody>
          <a:bodyPr/>
          <a:lstStyle/>
          <a:p>
            <a:pPr/>
            <a:r>
              <a:t>Spanning the world with telegraphs was difficult. Particularly difficult to build were the submarine telegraph cables. 1870 saw Isambard Kingdom Brunel’s Great Eastern—the largest ship then ever built (nothing larger was to be built until 1901)—lay the submarine telegraph cable from Yemen to Bombay, thus completing the undersea line from London. Now it did not take months for news and commands to reach around the globe from London to Bombay and back. It took only minutes. After 1870 you could find out in the morning how your investments overseas had done the previous day, and wire instructions and questions to your bankers overseas before lunch. </a:t>
            </a:r>
          </a:p>
          <a:p>
            <a:pPr/>
          </a:p>
          <a:p>
            <a:pPr/>
            <a:r>
              <a:t>Science fiction writer Neal Stephenson marvels at how the trans-oceanic submarine telegraph cables were the mid-nineteenth century equivalents of the Apollo or Manhattan Project, with:</a:t>
            </a:r>
          </a:p>
          <a:p>
            <a:pPr/>
          </a:p>
          <a:p>
            <a:pPr/>
            <a:r>
              <a:t>&gt;terrifyingly high financial stakes and shockingly formidable technical challenges.... Undersea cables... the highest of high tech.... The problem was that water… is an electrical conductor.... In 1858… the Atlantic Telegraph Company… cable... hardly worked at all. Queen Victoria managed to send President Buchanan a celebratory message, but it took a whole day to send it. On a good day, the cable could carry something like one word per minute…. Wildman Whitehouse… convinced himself that the solution to their troubles was brute force... He soon managed to blast a hole through the gutta-percha somewhere between there and Newfoundland, turning the entire system into useless junk…. </a:t>
            </a:r>
          </a:p>
          <a:p>
            <a:pPr/>
          </a:p>
          <a:p>
            <a:pPr/>
            <a:r>
              <a:t>&gt;William Thomson had figured out... a more sensitive instrument.... Eight years after Whitehouse fried the first, a second transatlantic cable was built… [Thomson] bought a 126-ton schooner yacht... turned the ship into a floating luxury palace and laboratory for the invention of even more fantastically lucrative patents. He then spent the rest of his life tooling around the British Isles, Bay of Biscay, and western Mediterranean, frequently hosting Dukes and continental savants, who all commented on the nerd-lord's tendency to stop in the middle of polite conversation to scrawl out long skeins of equations on whatever piece of paper happened to be handy...</a:t>
            </a:r>
          </a:p>
          <a:p>
            <a:pPr/>
          </a:p>
          <a:p>
            <a:pPr/>
            <a:r>
              <a:t>This mattered for three reasons. </a:t>
            </a:r>
          </a:p>
          <a:p>
            <a:pPr/>
          </a:p>
          <a:p>
            <a:pPr/>
            <a:r>
              <a:t>First, wider knowledge brought not just more information to make decisions but also improved trust and security: thus 1871 saw 34-year old American financier J. Pierpont Morgan join 45-year old Anthony Drexel in an investment banking partnership to guide and profit from the flow of investment funds from capital-rich Britain to resource- and land-abundant America. Today’s J.P. Morgan Chase and Morgan Stanley are the children of that partnership. Second, ease of communication greatly aided technology transfer—the ability in one corner of the globe to use technologies and methods invented or in use elsewhere.  Third, knowledge of what was going on far away allowed much greater exertion of various forms of pressure, up to and including military. Knowledge was a handmaiden of empire.</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4" name="Shape 154"/>
          <p:cNvSpPr/>
          <p:nvPr>
            <p:ph type="sldImg"/>
          </p:nvPr>
        </p:nvSpPr>
        <p:spPr>
          <a:prstGeom prst="rect">
            <a:avLst/>
          </a:prstGeom>
        </p:spPr>
        <p:txBody>
          <a:bodyPr/>
          <a:lstStyle/>
          <a:p>
            <a:pPr/>
          </a:p>
        </p:txBody>
      </p:sp>
      <p:sp>
        <p:nvSpPr>
          <p:cNvPr id="155" name="Shape 155"/>
          <p:cNvSpPr/>
          <p:nvPr>
            <p:ph type="body" sz="quarter" idx="1"/>
          </p:nvPr>
        </p:nvSpPr>
        <p:spPr>
          <a:prstGeom prst="rect">
            <a:avLst/>
          </a:prstGeom>
        </p:spPr>
        <p:txBody>
          <a:bodyPr/>
          <a:lstStyle/>
          <a:p>
            <a:pPr/>
            <a:r>
              <a:t>Where you could cheaply and reliably move goods and people you could also move and supply armies. Thus conquest, or at least invasion and devastation, became things that any European great power could undertake in nearly any corner of the world. </a:t>
            </a:r>
          </a:p>
          <a:p>
            <a:pPr/>
          </a:p>
          <a:p>
            <a:pPr/>
            <a:r>
              <a:t>And the European powers did. </a:t>
            </a:r>
          </a:p>
          <a:p>
            <a:pPr/>
          </a:p>
          <a:p>
            <a:pPr/>
            <a:r>
              <a:t>Before 1870 European imperialism was—with the very notable exception of the British Raj in India—largely a matter of ports and their hinterlands, plus settler expansion into the low-population (after the plagues and genocides, that is) Americas and Australasia. By 1914 only Morocco, Ethiopia, Iran, Afghanistan, Nepal, Thailand, Tibet, China, and Japan had escaped European (or, in the case of Taiwan and Korea, Japanese) conquest or “protectorate”—and Ethiopia fell to Mussolini’s Italy with its airplanes and poison gas shells in 1936.</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1" name="Shape 161"/>
          <p:cNvSpPr/>
          <p:nvPr>
            <p:ph type="sldImg"/>
          </p:nvPr>
        </p:nvSpPr>
        <p:spPr>
          <a:prstGeom prst="rect">
            <a:avLst/>
          </a:prstGeom>
        </p:spPr>
        <p:txBody>
          <a:bodyPr/>
          <a:lstStyle/>
          <a:p>
            <a:pPr/>
          </a:p>
        </p:txBody>
      </p:sp>
      <p:sp>
        <p:nvSpPr>
          <p:cNvPr id="162" name="Shape 162"/>
          <p:cNvSpPr/>
          <p:nvPr>
            <p:ph type="body" sz="quarter" idx="1"/>
          </p:nvPr>
        </p:nvSpPr>
        <p:spPr>
          <a:prstGeom prst="rect">
            <a:avLst/>
          </a:prstGeom>
        </p:spPr>
        <p:txBody>
          <a:bodyPr/>
          <a:lstStyle/>
          <a:p>
            <a:pPr/>
            <a:r>
              <a:t>Did migration lower relative wages in tropical-zone recipient economies? Yes—and it did so in economies that never saw a migrant. British capital, Brazilian-stock rubber plants, and labor imported from China to Malaya could and did put heavy downward pressure on the wages in Brazil of people who did not know there was such a place as Malaya. </a:t>
            </a:r>
          </a:p>
          <a:p>
            <a:pPr/>
          </a:p>
          <a:p>
            <a:pPr/>
            <a:r>
              <a:t>Worth noting in all this is the role of the British Empire. The comparative advantages of the regions that were to become the periphery of the late nineteenth century global economy were not so much given as made. Where the British went they build a fort, some docks, and a botanical garden—the botanical garden to discover what valuable plants grown elsewhere might flourish here as well. During the nineteenth century the rubber plant came to Malaysia, the tea shrub came to Ceylon, and the coffee bush came to Brazil. Rubber was not introduced into Malaysia, Indonesia, and Indochina until the last quarter of the nineteenth century. But by the end of World War I these three regions had become the principal sources of the world’s natural rubber supply.</a:t>
            </a:r>
          </a:p>
          <a:p>
            <a:pPr/>
          </a:p>
          <a:p>
            <a:pPr/>
            <a:r>
              <a:t>India and China, through ill-luck and bad government, had not escaped the Malthusian regime. Technology had advanced: the population of China in the late nineteenth century was some three times what it had been at the start of the second millennium, and living standards were no (or not much) lower. But improvements in productive potential had been absorbed in rising populations, and not in rising living standards. So potential migrants from China and India were willing to move for what seemed to Europeans to be starvation wages.</a:t>
            </a:r>
          </a:p>
          <a:p>
            <a:pPr/>
          </a:p>
          <a:p>
            <a:pPr/>
            <a:r>
              <a:t>Thus the large populations and low levels of material wealth and agricultural productivity in China and India checked the growth of wages in any of the areas–Malaysia, Indonesia, the Caribbean, or east Africa–open to the Asian migration stream. Workers could be cheaply imported and employed at wages not that far above the physical subsistence level. These workers would be very happy with their jobs: their opportunities and living standards in Malaysian or African plantations would be significantly above what they could expect if they returned to India or China. Low wage costs meant that commodities produced in countries open to Asian immigration were relatively cheap. And competition from the Malaysian rubber plantations checked growth and even pushed down wages in the Brazilian rubber plantations as well. The late nineteenth century saw living standards and wage rates become and remain relatively low (although higher than in China and India) throughout the regions that were to come to be called the third world.</a:t>
            </a:r>
          </a:p>
          <a:p>
            <a:pPr/>
          </a:p>
          <a:p>
            <a:pPr/>
            <a:r>
              <a:t>And as wages in economies that were to become the global periphery were checked, the prospects for having a rich-enough middle class to provide demand for a strong domestic industrial sector ebbed rapidly.</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8" name="Shape 168"/>
          <p:cNvSpPr/>
          <p:nvPr>
            <p:ph type="sldImg"/>
          </p:nvPr>
        </p:nvSpPr>
        <p:spPr>
          <a:prstGeom prst="rect">
            <a:avLst/>
          </a:prstGeom>
        </p:spPr>
        <p:txBody>
          <a:bodyPr/>
          <a:lstStyle/>
          <a:p>
            <a:pPr/>
          </a:p>
        </p:txBody>
      </p:sp>
      <p:sp>
        <p:nvSpPr>
          <p:cNvPr id="169" name="Shape 169"/>
          <p:cNvSpPr/>
          <p:nvPr>
            <p:ph type="body" sz="quarter" idx="1"/>
          </p:nvPr>
        </p:nvSpPr>
        <p:spPr>
          <a:prstGeom prst="rect">
            <a:avLst/>
          </a:prstGeom>
        </p:spPr>
        <p:txBody>
          <a:bodyPr/>
          <a:lstStyle/>
          <a:p>
            <a:pPr/>
            <a:r>
              <a:t>The world was now an integrated economic unit. Thereafter global economic development or its absence would, for the first time, be one story. One aspect of that global story was the emergence of a sharp Ricardian division of international labor: “tropical” regions supplied rubber, coffee, sugar, vegetable oil, cotton, and other relatively low-value agricultural products to Europe. Temperate-zone regions of expanding European settlement—the United States, Canada, Australia, New Zealand, Argentina, Chile, Uruguay, the Ukraine, and perhaps South Africa—produced and shipped staple grains, meats, and wool to Europe. German farmers found themselves with new competitors, and not just from the Americas: as much came in the form of Russian grain shipped from Odessa. Western Europe (and also the United States Northeast: industrial supplies and materials would rise to be fully half of U.S. exports by 1910) paid for its imports by exporting manufactured goods.</a:t>
            </a:r>
          </a:p>
          <a:p>
            <a:pPr/>
          </a:p>
          <a:p>
            <a:pPr/>
            <a:r>
              <a:t>With the greatly increased speed of transmitting information, the greatly lowered cost of transporting people and the knowledge inside their heads, and the greatly lowered cost of transporting machines and the knowledge embodied in them, it seems as though, for the first time in history, it ought to have been possible to apply any productive technology known to humanity in any corner of the world. Keeping the machines working had been unachievable in the first quarter of the nineteenth century, when all of the first Khedive of Egypt Muhammed Ali’s desire and will to turn Egypt into a center of textile manufacture so that his grandchildren would not be the puppets of French bankers and British proconsuls. His textile factories stopped working. And his grandson the Khedive Ismail indeed became the puppet of French bankers and British proconsuls.</a:t>
            </a:r>
          </a:p>
          <a:p>
            <a:pPr/>
          </a:p>
          <a:p>
            <a:pPr/>
            <a:r>
              <a:t>But by the end of the 1800s that possibility seemed within reach. Then there were textile factories in Mumbai, Calcutta, Shanghai, Capetown, and Tokyo as well as in Manchester and Brussels. The core committed resources—capital, skilled and unskilled labor, organization, and demand, the last through its need for and willingness to buy peripheral products. Before 1870 Western Europe’s staple imports were limited to cotton, tobacco, sugar, and wool—with a little palm oil, furs, hides, tea, and coffee as well: luxuries, not necessities or even conveniences. After 1870 technology demanded oil for diesel and gasoline engines, nitrate fertilizers for, fields, copper wiring, and rubber tires. And even without new technologies the much-richer post-1870 North Atlantic core’s demand for cocoa, tea, coffee, silk, jute, palm oil, and other tropical products skyrocketed. Commodity demand and industrial technology transfer ought to have seen the world start to draw together.</a:t>
            </a:r>
          </a:p>
          <a:p>
            <a:pPr/>
          </a:p>
          <a:p>
            <a:pPr/>
            <a:r>
              <a:t>As Arthur Lewis put it, the net effect of the coming of a single economic world was to enable a great many countries and regions to jump on the “escalator, taking countries to ever higher levels of output per head.” Yet Lewis judges only six countries fully on the escalator of modern economic growth as of 1870. </a:t>
            </a:r>
          </a:p>
          <a:p>
            <a:pPr/>
          </a:p>
          <a:p>
            <a:pPr/>
            <a:r>
              <a:t>It is understandable that China, India, and the other regions of what would become the post-World War II third world did not produce and export the relatively high-value commodities like wheat and wool exported by temperate settler economies: agricultural productivity was too low, and climate was unfavorable. It is understandable why–with heavy downward pressure put on wages in Malaysia, Kenya, and Colombia by migration and threatened migration from China and India–the prices of the export commodities that they did produce were and remained relatively low. </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5" name="Shape 175"/>
          <p:cNvSpPr/>
          <p:nvPr>
            <p:ph type="sldImg"/>
          </p:nvPr>
        </p:nvSpPr>
        <p:spPr>
          <a:prstGeom prst="rect">
            <a:avLst/>
          </a:prstGeom>
        </p:spPr>
        <p:txBody>
          <a:bodyPr/>
          <a:lstStyle/>
          <a:p>
            <a:pPr/>
          </a:p>
        </p:txBody>
      </p:sp>
      <p:sp>
        <p:nvSpPr>
          <p:cNvPr id="176" name="Shape 176"/>
          <p:cNvSpPr/>
          <p:nvPr>
            <p:ph type="body" sz="quarter" idx="1"/>
          </p:nvPr>
        </p:nvSpPr>
        <p:spPr>
          <a:prstGeom prst="rect">
            <a:avLst/>
          </a:prstGeom>
        </p:spPr>
        <p:txBody>
          <a:bodyPr/>
          <a:lstStyle/>
          <a:p>
            <a:pPr/>
            <a:r>
              <a:t>What is more puzzling is why industrialization did not spread much more rapidly to the future third world in the years before World War I. After all, the example of the industrial core seemed easy to follow. Inventing the technologies of the original industrial revolution–steam power, spinning mills, automatic looms, iron- and steel-making, and railroad-building–had required many independent strokes of genius. But copying the technologies did not, especially when you could buy and cheaply ship industrial capital goods made in the same New and Old England machine shops that supplied the industries of England and of America.</a:t>
            </a:r>
          </a:p>
          <a:p>
            <a:pPr/>
          </a:p>
          <a:p>
            <a:pPr/>
            <a:r>
              <a:t>If Ford could redesign production so that unskilled assembly line workers do what skilled craftsmen used to do, why couldn’t Ford also—or someone else—redesign production so that it can be carried out by low wage Peruvians or Poles or Kenyans rather than by Americans, who even by 1914 were extraordinarily expensive labor by world standards?</a:t>
            </a:r>
          </a:p>
          <a:p>
            <a:pPr/>
          </a:p>
          <a:p>
            <a:pPr/>
            <a:r>
              <a:t>Political risks? The advantages to being near your machine suppliers and near other factories making similar products? The need to have specialists close at hand to fix the many things that can go wrong? We understand far too little about why the pace of technological diffusion out of the industrial core was so slow back before World War I. “Peripheral” economies did a superb job at specializing in plantation agriculture for export. They did a bad job at creating modern manufacturing industries that could have also turned their low relative wages into a durable source of comparative advantage.</a:t>
            </a:r>
          </a:p>
          <a:p>
            <a:pPr/>
          </a:p>
          <a:p>
            <a:pPr/>
            <a:r>
              <a:t>It remains a great puzzle to me. When my classes ask, I say that Britain’s (and then America’s, and then Germany’s) initial cost advantage was so huge that it would have required high tariffs indeed in order to nurture “infant industries” in manufacturing. I say that colonial rulers refused to let the colonized do so. I say that the ideological dominance of free trade kept many others from even considering that perhaps a Hamiltonian “developmental state” approach might benefit their economies in the long run. But I do not claim to understand.</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0" name="Shape 70"/>
          <p:cNvSpPr/>
          <p:nvPr>
            <p:ph type="sldImg"/>
          </p:nvPr>
        </p:nvSpPr>
        <p:spPr>
          <a:prstGeom prst="rect">
            <a:avLst/>
          </a:prstGeom>
        </p:spPr>
        <p:txBody>
          <a:bodyPr/>
          <a:lstStyle/>
          <a:p>
            <a:pPr/>
          </a:p>
        </p:txBody>
      </p:sp>
      <p:sp>
        <p:nvSpPr>
          <p:cNvPr id="71" name="Shape 71"/>
          <p:cNvSpPr/>
          <p:nvPr>
            <p:ph type="body" sz="quarter" idx="1"/>
          </p:nvPr>
        </p:nvSpPr>
        <p:spPr>
          <a:prstGeom prst="rect">
            <a:avLst/>
          </a:prstGeom>
        </p:spPr>
        <p:txBody>
          <a:bodyPr/>
          <a:lstStyle/>
          <a:p>
            <a:pPr/>
            <a:r>
              <a:t>Between 1870 and 1913 exports as a share of national product doubled in India and in what was to become Indonesia, and more than tripled in China. And in Japan—forced out of two and a half centuries of Tokugawa isolationism by U.S. gunboats—exports rose from practically zero to 7 percent of national product in only two pre-World War I generations. International trade as a proportion of total world production—what was it? It was perhaps 1.5% in 1500, rising to perhaps 3% by 1700 and, by 1850, about 4%. In 1880 it was 11%, and by 1913 17%. (Today it is 30%.)</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7" name="Shape 77"/>
          <p:cNvSpPr/>
          <p:nvPr>
            <p:ph type="sldImg"/>
          </p:nvPr>
        </p:nvSpPr>
        <p:spPr>
          <a:prstGeom prst="rect">
            <a:avLst/>
          </a:prstGeom>
        </p:spPr>
        <p:txBody>
          <a:bodyPr/>
          <a:lstStyle/>
          <a:p>
            <a:pPr/>
          </a:p>
        </p:txBody>
      </p:sp>
      <p:sp>
        <p:nvSpPr>
          <p:cNvPr id="78" name="Shape 78"/>
          <p:cNvSpPr/>
          <p:nvPr>
            <p:ph type="body" sz="quarter" idx="1"/>
          </p:nvPr>
        </p:nvSpPr>
        <p:spPr>
          <a:prstGeom prst="rect">
            <a:avLst/>
          </a:prstGeom>
        </p:spPr>
        <p:txBody>
          <a:bodyPr/>
          <a:lstStyle/>
          <a:p>
            <a:pPr/>
            <a:r>
              <a:t>Three features of globalization took hold around 1870:</a:t>
            </a:r>
          </a:p>
          <a:p>
            <a:pPr/>
          </a:p>
          <a:p>
            <a:pPr/>
            <a:r>
              <a:t>1. The globalization of transport, in the form of the iron-hulled screw-propellered ocean-going steamship linked to the railroad network—and subsequent follow-on developments.</a:t>
            </a:r>
          </a:p>
          <a:p>
            <a:pPr/>
          </a:p>
          <a:p>
            <a:pPr/>
            <a:r>
              <a:t>2. The globalization of communication, in the form of the global submarine telegraph network linked to landlines—and subsequent follow-on developments.</a:t>
            </a:r>
          </a:p>
          <a:p>
            <a:pPr/>
          </a:p>
          <a:p>
            <a:pPr/>
            <a:r>
              <a:t>3. The lack of barriers. The most important lack, perhaps, was open borders for migration—with the very important caveat that the poorest from China, India, and elsewhere were not allowed into the temperate settlements: those were reserved for Europeans (and, sometimes, Middle Easterners). One in fourteen humans changed their continent between 1870-1914. But also important in were the lack of government blockages to trade and investment and communication. People could and did move. And finance, machines, railroads, steamships, and the telegraph nerves of production and distribution networks could follow, chasing abundant natural physical and biological resources.</a:t>
            </a:r>
          </a:p>
          <a:p>
            <a:pPr/>
          </a:p>
          <a:p>
            <a:pPr/>
            <a:r>
              <a:t>You tell the story of European economies 1500-1800 with only occasional glances further abroad? Many do:</a:t>
            </a:r>
          </a:p>
          <a:p>
            <a:pPr/>
          </a:p>
          <a:p>
            <a:pPr/>
            <a:r>
              <a:t>But after 1870… for good and for ill, the happenings on one continent could not but substantially change people’s opportunities and constraints on others:</a:t>
            </a:r>
          </a:p>
          <a:p>
            <a:pPr/>
          </a:p>
          <a:p>
            <a:pPr/>
            <a:r>
              <a:t>In 1800-1850 cost of moving flour in a boat across the Atlantic for 3000 miles was fully half as much as the cost of purchasing the flour delivered in New York:</a:t>
            </a:r>
          </a:p>
          <a:p>
            <a:pPr/>
          </a:p>
          <a:p>
            <a:pPr/>
            <a:r>
              <a:t>By 1850-1875 the average premium was down to 20% or so: </a:t>
            </a:r>
          </a:p>
          <a:p>
            <a:pPr/>
          </a:p>
          <a:p>
            <a:pPr/>
            <a:r>
              <a:t>And by 1900? Less than 5%:</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4" name="Shape 84"/>
          <p:cNvSpPr/>
          <p:nvPr>
            <p:ph type="sldImg"/>
          </p:nvPr>
        </p:nvSpPr>
        <p:spPr>
          <a:prstGeom prst="rect">
            <a:avLst/>
          </a:prstGeom>
        </p:spPr>
        <p:txBody>
          <a:bodyPr/>
          <a:lstStyle/>
          <a:p>
            <a:pPr/>
          </a:p>
        </p:txBody>
      </p:sp>
      <p:sp>
        <p:nvSpPr>
          <p:cNvPr id="85" name="Shape 85"/>
          <p:cNvSpPr/>
          <p:nvPr>
            <p:ph type="body" sz="quarter" idx="1"/>
          </p:nvPr>
        </p:nvSpPr>
        <p:spPr>
          <a:prstGeom prst="rect">
            <a:avLst/>
          </a:prstGeom>
        </p:spPr>
        <p:txBody>
          <a:bodyPr/>
          <a:lstStyle/>
          <a:p>
            <a:pPr/>
            <a:r>
              <a:t>The iron-hulled steamship, the submarine telegraph cable, and the gunboat created not a fact but a much smaller world. It created the possibility of making the world economy, for the first time, a single economic system: the earnings of a rubber tapper in Brazil would be powerfully influenced by things happening continents away—by the economic growth and demand for rubber in North America and in western Europe and by the success of the British imperial project in Malaya, as well as the “success” of the Belgian imperial project in the Congo, to name four. Resource were extracted, new products were produced and brought to market, and old products were brought to new places: oil palms and nuts to west Africa, rubber to Malaysia, coffee to Brazil and central America, wheat and sheep to Australia, and many many more. which transport, communication, and imperial rule could cover quickly indeed.</a:t>
            </a:r>
          </a:p>
          <a:p>
            <a:pPr/>
          </a:p>
          <a:p>
            <a:pPr/>
            <a:r>
              <a:t>And the absence of barriers turned the possibility of an integrated world economic system into a reality.</a:t>
            </a:r>
          </a:p>
          <a:p>
            <a:p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1" name="Shape 91"/>
          <p:cNvSpPr/>
          <p:nvPr>
            <p:ph type="sldImg"/>
          </p:nvPr>
        </p:nvSpPr>
        <p:spPr>
          <a:prstGeom prst="rect">
            <a:avLst/>
          </a:prstGeom>
        </p:spPr>
        <p:txBody>
          <a:bodyPr/>
          <a:lstStyle/>
          <a:p>
            <a:pPr/>
          </a:p>
        </p:txBody>
      </p:sp>
      <p:sp>
        <p:nvSpPr>
          <p:cNvPr id="92" name="Shape 92"/>
          <p:cNvSpPr/>
          <p:nvPr>
            <p:ph type="body" sz="quarter" idx="1"/>
          </p:nvPr>
        </p:nvSpPr>
        <p:spPr>
          <a:prstGeom prst="rect">
            <a:avLst/>
          </a:prstGeom>
        </p:spPr>
        <p:txBody>
          <a:bodyPr/>
          <a:lstStyle/>
          <a:p>
            <a:pPr/>
            <a:r>
              <a:t>The metallurgy to cheaply make the rails and the engines of the railroad had made transport over land wherever the rails ran as cheap as travel up navigable watercourses or across the oceans had every been, and made it faster.</a:t>
            </a:r>
          </a:p>
          <a:p>
            <a:pPr/>
          </a:p>
          <a:p>
            <a:pPr/>
            <a:r>
              <a:t>The mid-nineteenth century Massachusetts transcendentalist author and activist Henry David Thoreau’s response to the railroad was: “get off my lawn!”:</a:t>
            </a:r>
          </a:p>
          <a:p>
            <a:pPr/>
          </a:p>
          <a:p>
            <a:pPr/>
            <a:r>
              <a:t>To make a railroad round the world.... Men have an indistinct notion that if they keep up this activity of joint stocks and spades long enough all will at length ride somewhere in next to no time and for nothing, but though a crowd rushes to the depot and the conductor shouts “All aboard!” when the smoke is blown away and the vapor condensed, it will be perceived that a few are riding, but the rest are run over—-and it will be called, and will be, “a melancholy accident.”</a:t>
            </a:r>
          </a:p>
          <a:p>
            <a:pPr/>
          </a:p>
          <a:p>
            <a:pPr/>
            <a:r>
              <a:t>My ancestors had a very different view. </a:t>
            </a:r>
          </a:p>
          <a:p>
            <a:pPr/>
          </a:p>
          <a:p>
            <a:pPr/>
            <a:r>
              <a:t>The old rule-of-thumb before the railroad was that you simply could not transport agricultural goods more than 100 miles by land: by that time what the horses or oxen would have eaten was as much as they could pull. Either you find a navigable watercourse—and it had better be much closer than 100 miles—or you were stuck in bare self-sufficiency, unable to buy anything made outside your local township that could not be purchased with the (low-value) spinning and weaving labor of your womenfolk. For Thoreau the fact that it took him a day to walk or ride into Boston was a benefit—part of living deliberately. But that one would seek to live deliberately above all else is the point of view of a rich guy, or at least of a guy without a family to care for.</a:t>
            </a:r>
          </a:p>
          <a:p>
            <a:pPr/>
          </a:p>
          <a:p>
            <a:pPr/>
            <a:r>
              <a:t>The railroad made a big difference for all those who did not live near navigable waterways. But the true revolution in transportation—the one that mattered for nearly everyone—came not in the 1830s with the railroad, but rather later, with the iron-hulled ocean-going coal-fired steamship.</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8" name="Shape 98"/>
          <p:cNvSpPr/>
          <p:nvPr>
            <p:ph type="sldImg"/>
          </p:nvPr>
        </p:nvSpPr>
        <p:spPr>
          <a:prstGeom prst="rect">
            <a:avLst/>
          </a:prstGeom>
        </p:spPr>
        <p:txBody>
          <a:bodyPr/>
          <a:lstStyle/>
          <a:p>
            <a:pPr/>
          </a:p>
        </p:txBody>
      </p:sp>
      <p:sp>
        <p:nvSpPr>
          <p:cNvPr id="99" name="Shape 99"/>
          <p:cNvSpPr/>
          <p:nvPr>
            <p:ph type="body" sz="quarter" idx="1"/>
          </p:nvPr>
        </p:nvSpPr>
        <p:spPr>
          <a:prstGeom prst="rect">
            <a:avLst/>
          </a:prstGeom>
        </p:spPr>
        <p:txBody>
          <a:bodyPr/>
          <a:lstStyle/>
          <a:p>
            <a:pPr/>
            <a:r>
              <a:t>1870 saw the Harland and Wolff shipyard of Belfast in northern Ireland launch the iron-hulled (rather than wooden-hulled) steam-powered (rather than wind-powered, but it did still have masts and sails) screw-propellered (rather than paddle-wheeled) passenger steamship R.M.S. Oceanic. 9 days from Liverpool to New York—a journey that in 1800 would have taken more like a month. The Oceanic’s crew of 150 supported 1,000 third-class passengers at a cost of £3—15 dollars—for a third-class passenger—the same share of average earnings as £2,100 or 3,300 dollars today, almost a business-class transatlantic airfare, the rough equivalent of a month and a half’s wages for an unskilled worker—and 150 first class passengers at £15 a head: the same share of average income then that 17,000 dollars would be today. Third class on the Oceanic cost half as much as passage a generation earlier during the Irish Potato Famine, and roughly a fourth as much as in 1800. After 1870 sending a member of a family across the ocean to work became a possibility open to all save the very poorest of European households.</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5" name="Shape 105"/>
          <p:cNvSpPr/>
          <p:nvPr>
            <p:ph type="sldImg"/>
          </p:nvPr>
        </p:nvSpPr>
        <p:spPr>
          <a:prstGeom prst="rect">
            <a:avLst/>
          </a:prstGeom>
        </p:spPr>
        <p:txBody>
          <a:bodyPr/>
          <a:lstStyle/>
          <a:p>
            <a:pPr/>
          </a:p>
        </p:txBody>
      </p:sp>
      <p:sp>
        <p:nvSpPr>
          <p:cNvPr id="106" name="Shape 106"/>
          <p:cNvSpPr/>
          <p:nvPr>
            <p:ph type="body" sz="quarter" idx="1"/>
          </p:nvPr>
        </p:nvSpPr>
        <p:spPr>
          <a:prstGeom prst="rect">
            <a:avLst/>
          </a:prstGeom>
        </p:spPr>
        <p:txBody>
          <a:bodyPr/>
          <a:lstStyle/>
          <a:p>
            <a:pPr/>
            <a:r>
              <a:t>The production and trade globalization of the late 1800s was fueled by 100 million people leaving their continent of origin to live and work elsewhere. 50 million left settled areas of Europe, mainly to the Americas and Australasia, but also to South Africa, the highland of Kenya, the black-earth western regions of the Pontic-Caspian steppe, and elsewhere. The redwood forests of northern California contain shrines to the boddhisatva Guan-Yin—although migration from China to European-settled California and to the rest of temperate-climate settler colonies and ex-colonies was quickly shut down. Plutocrats like Leland Stanford (the railroad baron and governor of California who founded and endowed Stanford University in memory of his son) favored immigration; the populists favored exclusion–and “Chinaman go home.”</a:t>
            </a:r>
          </a:p>
          <a:p>
            <a:pPr/>
          </a:p>
          <a:p>
            <a:pPr/>
            <a:r>
              <a:t>50 million left from China and India to places from South Asia and Africa to the Caribbean and the highlands of Peru. Peru in the late twentieth century could have a President surnamed Fujimori. The author V.S. Naipaul was born not in India but in the Caribbean. Never before or since have we seen such a rapid proportional redistribution of humanity around the globe.</a:t>
            </a:r>
          </a:p>
          <a:p>
            <a:pPr/>
          </a:p>
          <a:p>
            <a:pPr/>
            <a:r>
              <a:t>1870-1914 migration made for a richer world: the one-third who migrated and then returned back home returned home, in most cases, with resources that made them at the worst solid members of their home economies’ middle classes. The two-thirds who migrated and stayed found their and their children’s living standards higher by a factor of between 1.5 and 3. </a:t>
            </a:r>
          </a:p>
          <a:p>
            <a:pPr/>
          </a:p>
          <a:p>
            <a:pPr/>
            <a:r>
              <a:t>1870-1914 migration raised wages in Europe, as workers no longer faced competition for their jobs from those who had left. Europe was already escaping the Malthusian trap of low living standards and populations high relative to agricultural resources and technology. The availability of resource-rich settlement areas like Canada and Argentina with Europe-like climates provided a further boost to European living standards: industrializing European countries at the turn of the twentieth century found their land/labor and capital/labor ratios, and thus their productivity levels and living standards, rising as migrants left for America.</a:t>
            </a:r>
          </a:p>
          <a:p>
            <a:pPr/>
          </a:p>
          <a:p>
            <a:pPr/>
            <a:r>
              <a:t>In the temperate zone economies to which migrants went, the populists won before World War I in one narrow aspect: with respect to making and keeping settler colonies “European”. Asian immigrants were largely kept out of what Arthur Lewis calls the “temperate countries of European settlement”–the United States, Canada, Argentina, Chile, Uruguay, Australia, and New Zealand. The flow of migrants out of China and India was directed elsewhere, to the tea plantations of Ceylon or the rubber plantations of Malaysia.</a:t>
            </a:r>
          </a:p>
          <a:p>
            <a:pPr/>
          </a:p>
          <a:p>
            <a:pPr/>
            <a:r>
              <a:t>There is no sign that workers already on the labor-scarce western, peripheral side of the Atlantic lost out in any sense as a result of the migration wave from labor-abundant Europe. American, Canadian, and Argentinian real urban worker wages appear to have grown at 1.0, 1.7, and 1.7 percent per year in the years leading up to 1914—compared to growth rates that averaged 0.9 percent per year in northwest Europe. Only in Australia, where real wages seemed to stagnate in the half-century before 1913, does increased trade appear to have played any role in eroding the relative wages of workers in a labor-scarce economy.</a:t>
            </a:r>
          </a:p>
          <a:p>
            <a:pPr/>
          </a:p>
          <a:p>
            <a:pPr/>
            <a:r>
              <a:t>Migration did not raise wages much in other migration-source economies: China and India were so large relatively in population that emigration was a drop in the bucket. Did migration lower relative wages in temperate-zone rich recipient economies? By little, if any: migration of people carried migration of capital with it, and mostly built out the scale of temperate-zone recipient economies. </a:t>
            </a:r>
          </a:p>
          <a:p>
            <a:pPr/>
          </a:p>
          <a:p>
            <a:pPr/>
            <a:r>
              <a:t>Did migration lower relative wages in tropical-zone recipient economies? Yes—and it did so in economies that never saw a migrant. British capital, Brazilian-stock rubber plants, and labor imported from China to Malaya could and did put heavy downward pressure on the wages in Brazil of people who did not know there was such a place as Malaya. </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2" name="Shape 112"/>
          <p:cNvSpPr/>
          <p:nvPr>
            <p:ph type="sldImg"/>
          </p:nvPr>
        </p:nvSpPr>
        <p:spPr>
          <a:prstGeom prst="rect">
            <a:avLst/>
          </a:prstGeom>
        </p:spPr>
        <p:txBody>
          <a:bodyPr/>
          <a:lstStyle/>
          <a:p>
            <a:pPr/>
          </a:p>
        </p:txBody>
      </p:sp>
      <p:sp>
        <p:nvSpPr>
          <p:cNvPr id="113" name="Shape 113"/>
          <p:cNvSpPr/>
          <p:nvPr>
            <p:ph type="body" sz="quarter" idx="1"/>
          </p:nvPr>
        </p:nvSpPr>
        <p:spPr>
          <a:prstGeom prst="rect">
            <a:avLst/>
          </a:prstGeom>
        </p:spPr>
        <p:txBody>
          <a:bodyPr/>
          <a:lstStyle/>
          <a:p>
            <a:pPr/>
            <a:r>
              <a:t>Migration also, probably, turned the years from 1940-2016 into an era of American predominance.</a:t>
            </a:r>
          </a:p>
          <a:p>
            <a:pPr/>
            <a:br/>
            <a:r>
              <a:t>Consider: In 1860 the United States had a full-citizen population—i.e., Caucasian English speakers whom the government regarded as worth educating—of 25 million, while Britain and its Dominions had a full-citizen population of 32 million. By 1940 things had changed: 117 million full-citizen Americans; 76 million full-citizens in Britain and the Dominions. But if we look at the pro-rata descendents of the full citizens of 1860, we see numbers of roughly 50 and 65 million, advantage Britain and the Dominions. </a:t>
            </a:r>
          </a:p>
          <a:p>
            <a:pPr/>
          </a:p>
          <a:p>
            <a:pPr/>
            <a:r>
              <a:t>Up to 1924 New York welcomed all comers from Europe and the Middle East, while London and the Dominions were only welcoming to northern European Protestants. There is a counterfactual in which the British Empire of the late 1800s is more interested in turning Jews, Poles, Italians, Romanians, and even Turks into Britons or Australians or Canadians. That world would have been a much more London-centered world for much, much longer.</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9" name="Shape 119"/>
          <p:cNvSpPr/>
          <p:nvPr>
            <p:ph type="sldImg"/>
          </p:nvPr>
        </p:nvSpPr>
        <p:spPr>
          <a:prstGeom prst="rect">
            <a:avLst/>
          </a:prstGeom>
        </p:spPr>
        <p:txBody>
          <a:bodyPr/>
          <a:lstStyle/>
          <a:p>
            <a:pPr/>
          </a:p>
        </p:txBody>
      </p:sp>
      <p:sp>
        <p:nvSpPr>
          <p:cNvPr id="120" name="Shape 120"/>
          <p:cNvSpPr/>
          <p:nvPr>
            <p:ph type="body" sz="quarter" idx="1"/>
          </p:nvPr>
        </p:nvSpPr>
        <p:spPr>
          <a:prstGeom prst="rect">
            <a:avLst/>
          </a:prstGeom>
        </p:spPr>
        <p:txBody>
          <a:bodyPr/>
          <a:lstStyle/>
          <a:p>
            <a:pPr/>
            <a:r>
              <a:t>Time to review the Big Ideas of the history of the Long 20th Century:</a:t>
            </a:r>
          </a:p>
          <a:p>
            <a:pPr/>
          </a:p>
          <a:p>
            <a:pPr/>
            <a:r>
              <a:t>In the Long 20th Century from 1870-2016:</a:t>
            </a:r>
          </a:p>
          <a:p>
            <a:pPr/>
          </a:p>
          <a:p>
            <a:pPr/>
            <a:r>
              <a:t>Science reaches critical mass and from it springs engineering: All of the engineering subdisciplines, Including the management of human resources and of organizations. </a:t>
            </a:r>
          </a:p>
          <a:p>
            <a:pPr/>
          </a:p>
          <a:p>
            <a:pPr/>
            <a:r>
              <a:t>From a liberal political order spring national and then the global market economy. </a:t>
            </a:r>
          </a:p>
          <a:p>
            <a:pPr/>
          </a:p>
          <a:p>
            <a:pPr/>
            <a:r>
              <a:t>And from engineering and the market then, since 1870, springs enormous wealth.</a:t>
            </a:r>
          </a:p>
          <a:p>
            <a:pPr/>
          </a:p>
          <a:p>
            <a:pPr/>
            <a:r>
              <a:t>The pace of growth of the value of the useful ideas stock quadruples looking across 1870: 1870-2016 sees growth at 2%/yr plus; In contrast to 0.5%/yr or so of the Industrial Revolution age 1770-1870; In contrast to the 0.15%/yr or so of the Commercial Revolution age 1500-1770; In contrast to the 0.035%/yr or so of the Agrarian age pre-1500</a:t>
            </a:r>
          </a:p>
          <a:p>
            <a:pPr/>
          </a:p>
          <a:p>
            <a:pPr/>
            <a:r>
              <a:t>Nine aspects of 1870-2016 economic history are worth keeping permanenty in your brain:</a:t>
            </a:r>
          </a:p>
          <a:p>
            <a:pPr/>
            <a:r>
              <a:t>	1.	Post-1870 history has been economic…</a:t>
            </a:r>
          </a:p>
          <a:p>
            <a:pPr/>
            <a:r>
              <a:t>	2.	Explosion of wealth…</a:t>
            </a:r>
          </a:p>
          <a:p>
            <a:pPr/>
            <a:r>
              <a:t>	3.	Cornucopia of technology…</a:t>
            </a:r>
          </a:p>
          <a:p>
            <a:pPr/>
            <a:r>
              <a:t>	4.	Demographic transition…</a:t>
            </a:r>
          </a:p>
          <a:p>
            <a:pPr/>
            <a:r>
              <a:t>	5.	Feminist revolution…</a:t>
            </a:r>
          </a:p>
          <a:p>
            <a:pPr/>
            <a:r>
              <a:t>	6.	Empowered tyrannies…</a:t>
            </a:r>
          </a:p>
          <a:p>
            <a:pPr/>
            <a:r>
              <a:t>	7.	Wealth gulfs…</a:t>
            </a:r>
          </a:p>
          <a:p>
            <a:pPr/>
            <a:r>
              <a:t>	8.	Inclusion and hierarchy attenuation…</a:t>
            </a:r>
          </a:p>
          <a:p>
            <a:pPr/>
            <a:r>
              <a:t>	9.	Mismanagement and insecurity…</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1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1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25" name="Title Text"/>
          <p:cNvSpPr txBox="1"/>
          <p:nvPr>
            <p:ph type="title"/>
          </p:nvPr>
        </p:nvSpPr>
        <p:spPr>
          <a:xfrm>
            <a:off x="669726" y="312539"/>
            <a:ext cx="7804548" cy="1518047"/>
          </a:xfrm>
          <a:prstGeom prst="rect">
            <a:avLst/>
          </a:prstGeom>
        </p:spPr>
        <p:txBody>
          <a:bodyPr lIns="35718" tIns="35718" rIns="35718" bIns="35718">
            <a:normAutofit fontScale="100000" lnSpcReduction="0"/>
          </a:bodyPr>
          <a:lstStyle>
            <a:lvl1pPr defTabSz="410765">
              <a:defRPr sz="5600">
                <a:uFillTx/>
                <a:latin typeface="+mj-lt"/>
                <a:ea typeface="+mj-ea"/>
                <a:cs typeface="+mj-cs"/>
                <a:sym typeface="Helvetica"/>
              </a:defRPr>
            </a:lvl1pPr>
          </a:lstStyle>
          <a:p>
            <a:pPr/>
            <a:r>
              <a:t>Title Text</a:t>
            </a:r>
          </a:p>
        </p:txBody>
      </p:sp>
      <p:sp>
        <p:nvSpPr>
          <p:cNvPr id="26" name="Body Level One…"/>
          <p:cNvSpPr txBox="1"/>
          <p:nvPr>
            <p:ph type="body" idx="1"/>
          </p:nvPr>
        </p:nvSpPr>
        <p:spPr>
          <a:xfrm>
            <a:off x="669726" y="1830585"/>
            <a:ext cx="7804548" cy="4420197"/>
          </a:xfrm>
          <a:prstGeom prst="rect">
            <a:avLst/>
          </a:prstGeom>
        </p:spPr>
        <p:txBody>
          <a:bodyPr lIns="35718" tIns="35718" rIns="35718" bIns="35718" anchor="ctr">
            <a:normAutofit fontScale="100000" lnSpcReduction="0"/>
          </a:bodyPr>
          <a:lstStyle>
            <a:lvl1pPr marL="296333" indent="-296333" defTabSz="410765">
              <a:spcBef>
                <a:spcPts val="2900"/>
              </a:spcBef>
              <a:buSzPct val="75000"/>
              <a:buFontTx/>
              <a:defRPr sz="2400">
                <a:uFillTx/>
                <a:latin typeface="Helvetica Light"/>
                <a:ea typeface="Helvetica Light"/>
                <a:cs typeface="Helvetica Light"/>
                <a:sym typeface="Helvetica Light"/>
              </a:defRPr>
            </a:lvl1pPr>
            <a:lvl2pPr marL="740833" indent="-296333" defTabSz="410765">
              <a:spcBef>
                <a:spcPts val="2900"/>
              </a:spcBef>
              <a:buSzPct val="75000"/>
              <a:buFontTx/>
              <a:buChar char="•"/>
              <a:defRPr sz="2400">
                <a:uFillTx/>
                <a:latin typeface="Helvetica Light"/>
                <a:ea typeface="Helvetica Light"/>
                <a:cs typeface="Helvetica Light"/>
                <a:sym typeface="Helvetica Light"/>
              </a:defRPr>
            </a:lvl2pPr>
            <a:lvl3pPr marL="1185333" indent="-296333" defTabSz="410765">
              <a:spcBef>
                <a:spcPts val="2900"/>
              </a:spcBef>
              <a:buSzPct val="75000"/>
              <a:buFontTx/>
              <a:defRPr sz="2400">
                <a:uFillTx/>
                <a:latin typeface="Helvetica Light"/>
                <a:ea typeface="Helvetica Light"/>
                <a:cs typeface="Helvetica Light"/>
                <a:sym typeface="Helvetica Light"/>
              </a:defRPr>
            </a:lvl3pPr>
            <a:lvl4pPr marL="1629833" indent="-296333" defTabSz="410765">
              <a:spcBef>
                <a:spcPts val="2900"/>
              </a:spcBef>
              <a:buSzPct val="75000"/>
              <a:buFontTx/>
              <a:buChar char="•"/>
              <a:defRPr sz="2400">
                <a:uFillTx/>
                <a:latin typeface="Helvetica Light"/>
                <a:ea typeface="Helvetica Light"/>
                <a:cs typeface="Helvetica Light"/>
                <a:sym typeface="Helvetica Light"/>
              </a:defRPr>
            </a:lvl4pPr>
            <a:lvl5pPr marL="2074333" indent="-296333" defTabSz="410765">
              <a:spcBef>
                <a:spcPts val="2900"/>
              </a:spcBef>
              <a:buSzPct val="75000"/>
              <a:buFontTx/>
              <a:buChar char="•"/>
              <a:defRPr sz="2400">
                <a:uFillTx/>
                <a:latin typeface="Helvetica Light"/>
                <a:ea typeface="Helvetica Light"/>
                <a:cs typeface="Helvetica Light"/>
                <a:sym typeface="Helvetica Light"/>
              </a:defRPr>
            </a:lvl5pPr>
          </a:lstStyle>
          <a:p>
            <a:pPr/>
            <a:r>
              <a:t>Body Level One</a:t>
            </a:r>
          </a:p>
          <a:p>
            <a:pPr lvl="1"/>
            <a:r>
              <a:t>Body Level Two</a:t>
            </a:r>
          </a:p>
          <a:p>
            <a:pPr lvl="2"/>
            <a:r>
              <a:t>Body Level Three</a:t>
            </a:r>
          </a:p>
          <a:p>
            <a:pPr lvl="3"/>
            <a:r>
              <a:t>Body Level Four</a:t>
            </a:r>
          </a:p>
          <a:p>
            <a:pPr lvl="4"/>
            <a:r>
              <a:t>Body Level Five</a:t>
            </a:r>
          </a:p>
        </p:txBody>
      </p:sp>
      <p:sp>
        <p:nvSpPr>
          <p:cNvPr id="27" name="Slide Number"/>
          <p:cNvSpPr txBox="1"/>
          <p:nvPr>
            <p:ph type="sldNum" sz="quarter" idx="2"/>
          </p:nvPr>
        </p:nvSpPr>
        <p:spPr>
          <a:xfrm>
            <a:off x="4440732" y="6505277"/>
            <a:ext cx="253607" cy="249238"/>
          </a:xfrm>
          <a:prstGeom prst="rect">
            <a:avLst/>
          </a:prstGeom>
        </p:spPr>
        <p:txBody>
          <a:bodyPr wrap="none" lIns="35718" tIns="35718" rIns="35718" bIns="35718" anchor="t"/>
          <a:lstStyle>
            <a:lvl1pPr algn="ctr" defTabSz="410765">
              <a:defRPr>
                <a:solidFill>
                  <a:srgbClr val="000000"/>
                </a:solidFill>
                <a:uFillTx/>
                <a:latin typeface="Helvetica Light"/>
                <a:ea typeface="Helvetica Light"/>
                <a:cs typeface="Helvetica Light"/>
                <a:sym typeface="Helvetica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34" name="Title Text"/>
          <p:cNvSpPr txBox="1"/>
          <p:nvPr>
            <p:ph type="title"/>
          </p:nvPr>
        </p:nvSpPr>
        <p:spPr>
          <a:xfrm>
            <a:off x="669726" y="312539"/>
            <a:ext cx="7804548" cy="1518047"/>
          </a:xfrm>
          <a:prstGeom prst="rect">
            <a:avLst/>
          </a:prstGeom>
        </p:spPr>
        <p:txBody>
          <a:bodyPr lIns="35718" tIns="35718" rIns="35718" bIns="35718">
            <a:normAutofit fontScale="100000" lnSpcReduction="0"/>
          </a:bodyPr>
          <a:lstStyle>
            <a:lvl1pPr defTabSz="410765">
              <a:defRPr sz="5600">
                <a:solidFill>
                  <a:srgbClr val="000080"/>
                </a:solidFill>
                <a:uFillTx/>
                <a:latin typeface="+mj-lt"/>
                <a:ea typeface="+mj-ea"/>
                <a:cs typeface="+mj-cs"/>
                <a:sym typeface="Helvetica"/>
              </a:defRPr>
            </a:lvl1pPr>
          </a:lstStyle>
          <a:p>
            <a:pPr/>
            <a:r>
              <a:t>Title Text</a:t>
            </a:r>
          </a:p>
        </p:txBody>
      </p:sp>
      <p:sp>
        <p:nvSpPr>
          <p:cNvPr id="35" name="Body Level One…"/>
          <p:cNvSpPr txBox="1"/>
          <p:nvPr>
            <p:ph type="body" idx="1"/>
          </p:nvPr>
        </p:nvSpPr>
        <p:spPr>
          <a:xfrm>
            <a:off x="669726" y="1830585"/>
            <a:ext cx="7804548" cy="4420197"/>
          </a:xfrm>
          <a:prstGeom prst="rect">
            <a:avLst/>
          </a:prstGeom>
        </p:spPr>
        <p:txBody>
          <a:bodyPr lIns="35718" tIns="35718" rIns="35718" bIns="35718" anchor="ctr">
            <a:normAutofit fontScale="100000" lnSpcReduction="0"/>
          </a:bodyPr>
          <a:lstStyle>
            <a:lvl1pPr marL="296333" indent="-296333" defTabSz="410765">
              <a:spcBef>
                <a:spcPts val="2900"/>
              </a:spcBef>
              <a:buSzPct val="75000"/>
              <a:buFontTx/>
              <a:defRPr sz="2400">
                <a:uFillTx/>
                <a:latin typeface="Helvetica Light"/>
                <a:ea typeface="Helvetica Light"/>
                <a:cs typeface="Helvetica Light"/>
                <a:sym typeface="Helvetica Light"/>
              </a:defRPr>
            </a:lvl1pPr>
            <a:lvl2pPr marL="740833" indent="-296333" defTabSz="410765">
              <a:spcBef>
                <a:spcPts val="2900"/>
              </a:spcBef>
              <a:buSzPct val="75000"/>
              <a:buFontTx/>
              <a:buChar char="•"/>
              <a:defRPr sz="2400">
                <a:uFillTx/>
                <a:latin typeface="Helvetica Light"/>
                <a:ea typeface="Helvetica Light"/>
                <a:cs typeface="Helvetica Light"/>
                <a:sym typeface="Helvetica Light"/>
              </a:defRPr>
            </a:lvl2pPr>
            <a:lvl3pPr marL="1185333" indent="-296333" defTabSz="410765">
              <a:spcBef>
                <a:spcPts val="2900"/>
              </a:spcBef>
              <a:buSzPct val="75000"/>
              <a:buFontTx/>
              <a:defRPr sz="2400">
                <a:uFillTx/>
                <a:latin typeface="Helvetica Light"/>
                <a:ea typeface="Helvetica Light"/>
                <a:cs typeface="Helvetica Light"/>
                <a:sym typeface="Helvetica Light"/>
              </a:defRPr>
            </a:lvl3pPr>
            <a:lvl4pPr marL="1629833" indent="-296333" defTabSz="410765">
              <a:spcBef>
                <a:spcPts val="2900"/>
              </a:spcBef>
              <a:buSzPct val="75000"/>
              <a:buFontTx/>
              <a:buChar char="•"/>
              <a:defRPr sz="2400">
                <a:uFillTx/>
                <a:latin typeface="Helvetica Light"/>
                <a:ea typeface="Helvetica Light"/>
                <a:cs typeface="Helvetica Light"/>
                <a:sym typeface="Helvetica Light"/>
              </a:defRPr>
            </a:lvl4pPr>
            <a:lvl5pPr marL="2074333" indent="-296333" defTabSz="410765">
              <a:spcBef>
                <a:spcPts val="2900"/>
              </a:spcBef>
              <a:buSzPct val="75000"/>
              <a:buFontTx/>
              <a:buChar char="•"/>
              <a:defRPr sz="2400">
                <a:uFillTx/>
                <a:latin typeface="Helvetica Light"/>
                <a:ea typeface="Helvetica Light"/>
                <a:cs typeface="Helvetica Light"/>
                <a:sym typeface="Helvetica Light"/>
              </a:defRPr>
            </a:lvl5pPr>
          </a:lstStyle>
          <a:p>
            <a:pPr/>
            <a:r>
              <a:t>Body Level One</a:t>
            </a:r>
          </a:p>
          <a:p>
            <a:pPr lvl="1"/>
            <a:r>
              <a:t>Body Level Two</a:t>
            </a:r>
          </a:p>
          <a:p>
            <a:pPr lvl="2"/>
            <a:r>
              <a:t>Body Level Three</a:t>
            </a:r>
          </a:p>
          <a:p>
            <a:pPr lvl="3"/>
            <a:r>
              <a:t>Body Level Four</a:t>
            </a:r>
          </a:p>
          <a:p>
            <a:pPr lvl="4"/>
            <a:r>
              <a:t>Body Level Five</a:t>
            </a:r>
          </a:p>
        </p:txBody>
      </p:sp>
      <p:sp>
        <p:nvSpPr>
          <p:cNvPr id="36" name="Slide Number"/>
          <p:cNvSpPr txBox="1"/>
          <p:nvPr>
            <p:ph type="sldNum" sz="quarter" idx="2"/>
          </p:nvPr>
        </p:nvSpPr>
        <p:spPr>
          <a:xfrm>
            <a:off x="4440732" y="6505277"/>
            <a:ext cx="253607" cy="249238"/>
          </a:xfrm>
          <a:prstGeom prst="rect">
            <a:avLst/>
          </a:prstGeom>
        </p:spPr>
        <p:txBody>
          <a:bodyPr wrap="none" lIns="35718" tIns="35718" rIns="35718" bIns="35718" anchor="t"/>
          <a:lstStyle>
            <a:lvl1pPr algn="ctr" defTabSz="410765">
              <a:defRPr>
                <a:solidFill>
                  <a:srgbClr val="000000"/>
                </a:solidFill>
                <a:uFillTx/>
                <a:latin typeface="Helvetica Light"/>
                <a:ea typeface="Helvetica Light"/>
                <a:cs typeface="Helvetica Light"/>
                <a:sym typeface="Helvetica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chemeClr val="accent3">
            <a:lumOff val="44000"/>
          </a:schemeClr>
        </a:solidFill>
      </p:bgPr>
    </p:bg>
    <p:spTree>
      <p:nvGrpSpPr>
        <p:cNvPr id="1" name=""/>
        <p:cNvGrpSpPr/>
        <p:nvPr/>
      </p:nvGrpSpPr>
      <p:grpSpPr>
        <a:xfrm>
          <a:off x="0" y="0"/>
          <a:ext cx="0" cy="0"/>
          <a:chOff x="0" y="0"/>
          <a:chExt cx="0" cy="0"/>
        </a:xfrm>
      </p:grpSpPr>
      <p:sp>
        <p:nvSpPr>
          <p:cNvPr id="2" name="Slide Number"/>
          <p:cNvSpPr txBox="1"/>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a:defRPr sz="1200">
                <a:solidFill>
                  <a:srgbClr val="898989"/>
                </a:solidFill>
                <a:uFill>
                  <a:solidFill>
                    <a:srgbClr val="898989"/>
                  </a:solidFill>
                </a:uFill>
              </a:defRPr>
            </a:lvl1pPr>
          </a:lstStyle>
          <a:p>
            <a:pPr/>
            <a:fld id="{86CB4B4D-7CA3-9044-876B-883B54F8677D}" type="slidenum"/>
          </a:p>
        </p:txBody>
      </p:sp>
      <p:sp>
        <p:nvSpPr>
          <p:cNvPr id="3" name="Title Text"/>
          <p:cNvSpPr txBox="1"/>
          <p:nvPr>
            <p:ph type="title"/>
          </p:nvPr>
        </p:nvSpPr>
        <p:spPr>
          <a:xfrm>
            <a:off x="457200" y="92074"/>
            <a:ext cx="8229600" cy="1508126"/>
          </a:xfrm>
          <a:prstGeom prst="rect">
            <a:avLst/>
          </a:prstGeom>
          <a:ln w="12700">
            <a:miter lim="400000"/>
          </a:ln>
          <a:extLst>
            <a:ext uri="{C572A759-6A51-4108-AA02-DFA0A04FC94B}">
              <ma14:wrappingTextBoxFlag xmlns:ma14="http://schemas.microsoft.com/office/mac/drawingml/2011/main" val="1"/>
            </a:ext>
          </a:extLst>
        </p:spPr>
        <p:txBody>
          <a:bodyPr lIns="45719" rIns="45719" anchor="ctr"/>
          <a:lstStyle/>
          <a:p>
            <a:pPr/>
            <a:r>
              <a:t>Title Text</a:t>
            </a:r>
          </a:p>
        </p:txBody>
      </p:sp>
      <p:sp>
        <p:nvSpPr>
          <p:cNvPr id="4" name="Body Level One…"/>
          <p:cNvSpPr txBox="1"/>
          <p:nvPr>
            <p:ph type="body" idx="1"/>
          </p:nvPr>
        </p:nvSpPr>
        <p:spPr>
          <a:xfrm>
            <a:off x="457200" y="1600200"/>
            <a:ext cx="8229600" cy="5257800"/>
          </a:xfrm>
          <a:prstGeom prst="rect">
            <a:avLst/>
          </a:prstGeom>
          <a:ln w="12700">
            <a:miter lim="400000"/>
          </a:ln>
          <a:extLst>
            <a:ext uri="{C572A759-6A51-4108-AA02-DFA0A04FC94B}">
              <ma14:wrappingTextBoxFlag xmlns:ma14="http://schemas.microsoft.com/office/mac/drawingml/2011/main" val="1"/>
            </a:ext>
          </a:extLst>
        </p:spPr>
        <p:txBody>
          <a:bodyPr lIns="45719" rIns="45719"/>
          <a:lstStyle/>
          <a:p>
            <a:pPr/>
            <a:r>
              <a:t>Body Level One</a:t>
            </a:r>
          </a:p>
          <a:p>
            <a:pPr lvl="1"/>
            <a:r>
              <a:t>Body Level Two</a:t>
            </a:r>
          </a:p>
          <a:p>
            <a:pPr lvl="2"/>
            <a:r>
              <a:t>Body Level Three</a:t>
            </a:r>
          </a:p>
          <a:p>
            <a:pPr lvl="3"/>
            <a:r>
              <a:t>Body Level Four</a:t>
            </a:r>
          </a:p>
          <a:p>
            <a:pPr lvl="4"/>
            <a:r>
              <a:t>Body Level Five</a:t>
            </a:r>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Lst>
  <p:transition xmlns:p14="http://schemas.microsoft.com/office/powerpoint/2010/main" spd="med" advClick="1"/>
  <p:txStyles>
    <p:titleStyle>
      <a:lvl1pPr marL="0" marR="0" indent="0" algn="ctr" defTabSz="457200" rtl="0" latinLnBrk="0">
        <a:lnSpc>
          <a:spcPct val="100000"/>
        </a:lnSpc>
        <a:spcBef>
          <a:spcPts val="0"/>
        </a:spcBef>
        <a:spcAft>
          <a:spcPts val="0"/>
        </a:spcAft>
        <a:buClrTx/>
        <a:buSzTx/>
        <a:buFontTx/>
        <a:buNone/>
        <a:tabLst/>
        <a:defRPr b="1" baseline="0" cap="none" i="0" spc="0" strike="noStrike" sz="7000" u="none">
          <a:solidFill>
            <a:srgbClr val="800000"/>
          </a:solidFill>
          <a:uFill>
            <a:solidFill>
              <a:srgbClr val="000000"/>
            </a:solidFill>
          </a:uFill>
          <a:latin typeface="+mn-lt"/>
          <a:ea typeface="+mn-ea"/>
          <a:cs typeface="+mn-cs"/>
          <a:sym typeface="Calibri"/>
        </a:defRPr>
      </a:lvl1pPr>
      <a:lvl2pPr marL="0" marR="0" indent="0" algn="ctr" defTabSz="457200" rtl="0" latinLnBrk="0">
        <a:lnSpc>
          <a:spcPct val="100000"/>
        </a:lnSpc>
        <a:spcBef>
          <a:spcPts val="0"/>
        </a:spcBef>
        <a:spcAft>
          <a:spcPts val="0"/>
        </a:spcAft>
        <a:buClrTx/>
        <a:buSzTx/>
        <a:buFontTx/>
        <a:buNone/>
        <a:tabLst/>
        <a:defRPr b="1" baseline="0" cap="none" i="0" spc="0" strike="noStrike" sz="7000" u="none">
          <a:solidFill>
            <a:srgbClr val="800000"/>
          </a:solidFill>
          <a:uFill>
            <a:solidFill>
              <a:srgbClr val="000000"/>
            </a:solidFill>
          </a:uFill>
          <a:latin typeface="+mn-lt"/>
          <a:ea typeface="+mn-ea"/>
          <a:cs typeface="+mn-cs"/>
          <a:sym typeface="Calibri"/>
        </a:defRPr>
      </a:lvl2pPr>
      <a:lvl3pPr marL="0" marR="0" indent="0" algn="ctr" defTabSz="457200" rtl="0" latinLnBrk="0">
        <a:lnSpc>
          <a:spcPct val="100000"/>
        </a:lnSpc>
        <a:spcBef>
          <a:spcPts val="0"/>
        </a:spcBef>
        <a:spcAft>
          <a:spcPts val="0"/>
        </a:spcAft>
        <a:buClrTx/>
        <a:buSzTx/>
        <a:buFontTx/>
        <a:buNone/>
        <a:tabLst/>
        <a:defRPr b="1" baseline="0" cap="none" i="0" spc="0" strike="noStrike" sz="7000" u="none">
          <a:solidFill>
            <a:srgbClr val="800000"/>
          </a:solidFill>
          <a:uFill>
            <a:solidFill>
              <a:srgbClr val="000000"/>
            </a:solidFill>
          </a:uFill>
          <a:latin typeface="+mn-lt"/>
          <a:ea typeface="+mn-ea"/>
          <a:cs typeface="+mn-cs"/>
          <a:sym typeface="Calibri"/>
        </a:defRPr>
      </a:lvl3pPr>
      <a:lvl4pPr marL="0" marR="0" indent="0" algn="ctr" defTabSz="457200" rtl="0" latinLnBrk="0">
        <a:lnSpc>
          <a:spcPct val="100000"/>
        </a:lnSpc>
        <a:spcBef>
          <a:spcPts val="0"/>
        </a:spcBef>
        <a:spcAft>
          <a:spcPts val="0"/>
        </a:spcAft>
        <a:buClrTx/>
        <a:buSzTx/>
        <a:buFontTx/>
        <a:buNone/>
        <a:tabLst/>
        <a:defRPr b="1" baseline="0" cap="none" i="0" spc="0" strike="noStrike" sz="7000" u="none">
          <a:solidFill>
            <a:srgbClr val="800000"/>
          </a:solidFill>
          <a:uFill>
            <a:solidFill>
              <a:srgbClr val="000000"/>
            </a:solidFill>
          </a:uFill>
          <a:latin typeface="+mn-lt"/>
          <a:ea typeface="+mn-ea"/>
          <a:cs typeface="+mn-cs"/>
          <a:sym typeface="Calibri"/>
        </a:defRPr>
      </a:lvl4pPr>
      <a:lvl5pPr marL="0" marR="0" indent="0" algn="ctr" defTabSz="457200" rtl="0" latinLnBrk="0">
        <a:lnSpc>
          <a:spcPct val="100000"/>
        </a:lnSpc>
        <a:spcBef>
          <a:spcPts val="0"/>
        </a:spcBef>
        <a:spcAft>
          <a:spcPts val="0"/>
        </a:spcAft>
        <a:buClrTx/>
        <a:buSzTx/>
        <a:buFontTx/>
        <a:buNone/>
        <a:tabLst/>
        <a:defRPr b="1" baseline="0" cap="none" i="0" spc="0" strike="noStrike" sz="7000" u="none">
          <a:solidFill>
            <a:srgbClr val="800000"/>
          </a:solidFill>
          <a:uFill>
            <a:solidFill>
              <a:srgbClr val="000000"/>
            </a:solidFill>
          </a:uFill>
          <a:latin typeface="+mn-lt"/>
          <a:ea typeface="+mn-ea"/>
          <a:cs typeface="+mn-cs"/>
          <a:sym typeface="Calibri"/>
        </a:defRPr>
      </a:lvl5pPr>
      <a:lvl6pPr marL="0" marR="0" indent="457200" algn="ctr" defTabSz="457200" rtl="0" latinLnBrk="0">
        <a:lnSpc>
          <a:spcPct val="100000"/>
        </a:lnSpc>
        <a:spcBef>
          <a:spcPts val="0"/>
        </a:spcBef>
        <a:spcAft>
          <a:spcPts val="0"/>
        </a:spcAft>
        <a:buClrTx/>
        <a:buSzTx/>
        <a:buFontTx/>
        <a:buNone/>
        <a:tabLst/>
        <a:defRPr b="1" baseline="0" cap="none" i="0" spc="0" strike="noStrike" sz="7000" u="none">
          <a:solidFill>
            <a:srgbClr val="800000"/>
          </a:solidFill>
          <a:uFill>
            <a:solidFill>
              <a:srgbClr val="000000"/>
            </a:solidFill>
          </a:uFill>
          <a:latin typeface="+mn-lt"/>
          <a:ea typeface="+mn-ea"/>
          <a:cs typeface="+mn-cs"/>
          <a:sym typeface="Calibri"/>
        </a:defRPr>
      </a:lvl6pPr>
      <a:lvl7pPr marL="0" marR="0" indent="914400" algn="ctr" defTabSz="457200" rtl="0" latinLnBrk="0">
        <a:lnSpc>
          <a:spcPct val="100000"/>
        </a:lnSpc>
        <a:spcBef>
          <a:spcPts val="0"/>
        </a:spcBef>
        <a:spcAft>
          <a:spcPts val="0"/>
        </a:spcAft>
        <a:buClrTx/>
        <a:buSzTx/>
        <a:buFontTx/>
        <a:buNone/>
        <a:tabLst/>
        <a:defRPr b="1" baseline="0" cap="none" i="0" spc="0" strike="noStrike" sz="7000" u="none">
          <a:solidFill>
            <a:srgbClr val="800000"/>
          </a:solidFill>
          <a:uFill>
            <a:solidFill>
              <a:srgbClr val="000000"/>
            </a:solidFill>
          </a:uFill>
          <a:latin typeface="+mn-lt"/>
          <a:ea typeface="+mn-ea"/>
          <a:cs typeface="+mn-cs"/>
          <a:sym typeface="Calibri"/>
        </a:defRPr>
      </a:lvl7pPr>
      <a:lvl8pPr marL="0" marR="0" indent="1371600" algn="ctr" defTabSz="457200" rtl="0" latinLnBrk="0">
        <a:lnSpc>
          <a:spcPct val="100000"/>
        </a:lnSpc>
        <a:spcBef>
          <a:spcPts val="0"/>
        </a:spcBef>
        <a:spcAft>
          <a:spcPts val="0"/>
        </a:spcAft>
        <a:buClrTx/>
        <a:buSzTx/>
        <a:buFontTx/>
        <a:buNone/>
        <a:tabLst/>
        <a:defRPr b="1" baseline="0" cap="none" i="0" spc="0" strike="noStrike" sz="7000" u="none">
          <a:solidFill>
            <a:srgbClr val="800000"/>
          </a:solidFill>
          <a:uFill>
            <a:solidFill>
              <a:srgbClr val="000000"/>
            </a:solidFill>
          </a:uFill>
          <a:latin typeface="+mn-lt"/>
          <a:ea typeface="+mn-ea"/>
          <a:cs typeface="+mn-cs"/>
          <a:sym typeface="Calibri"/>
        </a:defRPr>
      </a:lvl8pPr>
      <a:lvl9pPr marL="0" marR="0" indent="1828800" algn="ctr" defTabSz="457200" rtl="0" latinLnBrk="0">
        <a:lnSpc>
          <a:spcPct val="100000"/>
        </a:lnSpc>
        <a:spcBef>
          <a:spcPts val="0"/>
        </a:spcBef>
        <a:spcAft>
          <a:spcPts val="0"/>
        </a:spcAft>
        <a:buClrTx/>
        <a:buSzTx/>
        <a:buFontTx/>
        <a:buNone/>
        <a:tabLst/>
        <a:defRPr b="1" baseline="0" cap="none" i="0" spc="0" strike="noStrike" sz="7000" u="none">
          <a:solidFill>
            <a:srgbClr val="800000"/>
          </a:solidFill>
          <a:uFill>
            <a:solidFill>
              <a:srgbClr val="000000"/>
            </a:solidFill>
          </a:uFill>
          <a:latin typeface="+mn-lt"/>
          <a:ea typeface="+mn-ea"/>
          <a:cs typeface="+mn-cs"/>
          <a:sym typeface="Calibri"/>
        </a:defRPr>
      </a:lvl9pPr>
    </p:titleStyle>
    <p:bodyStyle>
      <a:lvl1pPr marL="342900" marR="0" indent="-34290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1pPr>
      <a:lvl2pPr marL="783771" marR="0" indent="-326571"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2pPr>
      <a:lvl3pPr marL="1219200" marR="0" indent="-30480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3pPr>
      <a:lvl4pPr marL="1737360" marR="0" indent="-36576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4pPr>
      <a:lvl5pPr marL="2235200" marR="0" indent="-40640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5pPr>
      <a:lvl6pPr marL="2692400" marR="0" indent="-40640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6pPr>
      <a:lvl7pPr marL="3149600" marR="0" indent="-40640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7pPr>
      <a:lvl8pPr marL="3606800" marR="0" indent="-40640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8pPr>
      <a:lvl9pPr marL="4064000" marR="0" indent="-40640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9pPr>
    </p:bodyStyle>
    <p:otherStyle>
      <a:lvl1pPr marL="0" marR="0" indent="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1pPr>
      <a:lvl2pPr marL="0" marR="0" indent="45720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2pPr>
      <a:lvl3pPr marL="0" marR="0" indent="91440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3pPr>
      <a:lvl4pPr marL="0" marR="0" indent="137160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4pPr>
      <a:lvl5pPr marL="0" marR="0" indent="182880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5pPr>
      <a:lvl6pPr marL="0" marR="0" indent="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6pPr>
      <a:lvl7pPr marL="0" marR="0" indent="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7pPr>
      <a:lvl8pPr marL="0" marR="0" indent="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8pPr>
      <a:lvl9pPr marL="0" marR="0" indent="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delong.typepad.com/files/findlay-orourke-selections.pdf" TargetMode="External"/><Relationship Id="rId3" Type="http://schemas.openxmlformats.org/officeDocument/2006/relationships/hyperlink" Target="https://github.com/braddelong/public-files/blob/master/econ-135-lecture-14.pptx" TargetMode="External"/><Relationship Id="rId4" Type="http://schemas.openxmlformats.org/officeDocument/2006/relationships/hyperlink" Target="https://delong.typepad.com/files/delong-baumol.pdf" TargetMode="External"/><Relationship Id="rId5" Type="http://schemas.openxmlformats.org/officeDocument/2006/relationships/hyperlink" Target="https://www.piie.com/blogs/realtime-economic-issues-watch/everything-you-know-about-cross-country-convergence-now-wrong" TargetMode="External"/><Relationship Id="rId6" Type="http://schemas.openxmlformats.org/officeDocument/2006/relationships/hyperlink" Target="https://github.com/braddelong/public-files/blob/master/econ-135-lecture-15.pptx" TargetMode="External"/><Relationship Id="rId7" Type="http://schemas.openxmlformats.org/officeDocument/2006/relationships/hyperlink" Target="https://github.com/braddelong/public-files/blob/master/econ-135-lecture-16.pptx" TargetMode="External"/><Relationship Id="rId8" Type="http://schemas.openxmlformats.org/officeDocument/2006/relationships/hyperlink" Target="https://delong.typepad.com/sdj/2008/04/w-arthur-lewis.html" TargetMode="External"/><Relationship Id="rId9" Type="http://schemas.openxmlformats.org/officeDocument/2006/relationships/hyperlink" Target="https://github.com/braddelong/public-files/blob/master/econ-135-lecture-17.pptx" TargetMode="External"/></Relationships>

</file>

<file path=ppt/slides/_rels/slide1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audio" Target="../media/media6.m4a"/><Relationship Id="rId4" Type="http://schemas.microsoft.com/office/2007/relationships/media" Target="../media/media6.m4a"/><Relationship Id="rId5" Type="http://schemas.openxmlformats.org/officeDocument/2006/relationships/image" Target="../media/image3.png"/></Relationships>

</file>

<file path=ppt/slides/_rels/slide100.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0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02.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03.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04.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05.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06.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07.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audio" Target="../media/media7.m4a"/><Relationship Id="rId4" Type="http://schemas.microsoft.com/office/2007/relationships/media" Target="../media/media7.m4a"/><Relationship Id="rId5" Type="http://schemas.openxmlformats.org/officeDocument/2006/relationships/image" Target="../media/image3.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audio" Target="../media/media8.m4a"/><Relationship Id="rId4" Type="http://schemas.microsoft.com/office/2007/relationships/media" Target="../media/media8.m4a"/><Relationship Id="rId5" Type="http://schemas.openxmlformats.org/officeDocument/2006/relationships/image" Target="../media/image3.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audio" Target="../media/media9.m4a"/><Relationship Id="rId4" Type="http://schemas.microsoft.com/office/2007/relationships/media" Target="../media/media9.m4a"/><Relationship Id="rId5" Type="http://schemas.openxmlformats.org/officeDocument/2006/relationships/image" Target="../media/image3.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audio" Target="../media/media10.m4a"/><Relationship Id="rId4" Type="http://schemas.microsoft.com/office/2007/relationships/media" Target="../media/media10.m4a"/><Relationship Id="rId5" Type="http://schemas.openxmlformats.org/officeDocument/2006/relationships/image" Target="../media/image3.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audio" Target="../media/media11.m4a"/><Relationship Id="rId4" Type="http://schemas.microsoft.com/office/2007/relationships/media" Target="../media/media11.m4a"/><Relationship Id="rId5" Type="http://schemas.openxmlformats.org/officeDocument/2006/relationships/image" Target="../media/image3.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audio" Target="../media/media12.m4a"/><Relationship Id="rId4" Type="http://schemas.microsoft.com/office/2007/relationships/media" Target="../media/media12.m4a"/><Relationship Id="rId5" Type="http://schemas.openxmlformats.org/officeDocument/2006/relationships/image" Target="../media/image3.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audio" Target="../media/media13.m4a"/><Relationship Id="rId4" Type="http://schemas.microsoft.com/office/2007/relationships/media" Target="../media/media13.m4a"/><Relationship Id="rId5" Type="http://schemas.openxmlformats.org/officeDocument/2006/relationships/image" Target="../media/image3.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audio" Target="../media/media14.m4a"/><Relationship Id="rId4" Type="http://schemas.microsoft.com/office/2007/relationships/media" Target="../media/media14.m4a"/><Relationship Id="rId5" Type="http://schemas.openxmlformats.org/officeDocument/2006/relationships/image" Target="../media/image3.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audio" Target="../media/media15.m4a"/><Relationship Id="rId4" Type="http://schemas.microsoft.com/office/2007/relationships/media" Target="../media/media15.m4a"/><Relationship Id="rId5" Type="http://schemas.openxmlformats.org/officeDocument/2006/relationships/image" Target="../media/image3.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audio" Target="../media/media16.m4a"/><Relationship Id="rId4" Type="http://schemas.microsoft.com/office/2007/relationships/media" Target="../media/media16.m4a"/><Relationship Id="rId5" Type="http://schemas.openxmlformats.org/officeDocument/2006/relationships/image" Target="../media/image3.png"/></Relationships>

</file>

<file path=ppt/slides/_rels/slide2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audio" Target="../media/media17.m4a"/><Relationship Id="rId4" Type="http://schemas.microsoft.com/office/2007/relationships/media" Target="../media/media17.m4a"/><Relationship Id="rId5" Type="http://schemas.openxmlformats.org/officeDocument/2006/relationships/image" Target="../media/image3.png"/></Relationships>

</file>

<file path=ppt/slides/_rels/slide2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2.png"/></Relationships>

</file>

<file path=ppt/slides/_rels/slide23.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tif"/></Relationships>

</file>

<file path=ppt/slides/_rels/slide25.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tif"/></Relationships>

</file>

<file path=ppt/slides/_rels/slide26.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tif"/></Relationships>

</file>

<file path=ppt/slides/_rels/slide27.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png"/><Relationship Id="rId3" Type="http://schemas.openxmlformats.org/officeDocument/2006/relationships/image" Target="../media/image5.png"/></Relationships>

</file>

<file path=ppt/slides/_rels/slide29.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eg"/></Relationships>

</file>

<file path=ppt/slides/_rels/slide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github.com/braddelong/public-files/blob/master/econ-135-lecture-14.pptx" TargetMode="External"/></Relationships>

</file>

<file path=ppt/slides/_rels/slide30.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jpeg"/></Relationships>

</file>

<file path=ppt/slides/_rels/slide3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png"/></Relationships>

</file>

<file path=ppt/slides/_rels/slide3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png"/></Relationships>

</file>

<file path=ppt/slides/_rels/slide33.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png"/><Relationship Id="rId3" Type="http://schemas.openxmlformats.org/officeDocument/2006/relationships/image" Target="../media/image9.png"/></Relationships>

</file>

<file path=ppt/slides/_rels/slide3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0.png"/></Relationships>

</file>

<file path=ppt/slides/_rels/slide3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1.png"/></Relationships>

</file>

<file path=ppt/slides/_rels/slide3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3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delong.typepad.com/files/berry-smith.pdf" TargetMode="External"/></Relationships>

</file>

<file path=ppt/slides/_rels/slide39.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2.png"/></Relationships>

</file>

<file path=ppt/slides/_rels/slide4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delong.typepad.com/jongman-gibbon-was-right.pdf" TargetMode="External"/><Relationship Id="rId3" Type="http://schemas.openxmlformats.org/officeDocument/2006/relationships/hyperlink" Target="https://delong.typepad.com/files/temin-roman-growth.pdf" TargetMode="External"/><Relationship Id="rId4" Type="http://schemas.openxmlformats.org/officeDocument/2006/relationships/hyperlink" Target="https://delong.typepad.com/finley-technical.pdf" TargetMode="External"/><Relationship Id="rId5" Type="http://schemas.openxmlformats.org/officeDocument/2006/relationships/hyperlink" Target="https://delong.typepad.com/files/ober-agamemnon-selections.pdf" TargetMode="External"/><Relationship Id="rId6" Type="http://schemas.openxmlformats.org/officeDocument/2006/relationships/image" Target="../media/image13.png"/></Relationships>

</file>

<file path=ppt/slides/_rels/slide44.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4.png"/><Relationship Id="rId3" Type="http://schemas.openxmlformats.org/officeDocument/2006/relationships/image" Target="../media/image15.png"/><Relationship Id="rId4" Type="http://schemas.openxmlformats.org/officeDocument/2006/relationships/image" Target="../media/image16.png"/></Relationships>

</file>

<file path=ppt/slides/_rels/slide47.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7.png"/><Relationship Id="rId3" Type="http://schemas.openxmlformats.org/officeDocument/2006/relationships/image" Target="../media/image18.png"/></Relationships>

</file>

<file path=ppt/slides/_rels/slide49.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audio" Target="../media/media1.m4a"/><Relationship Id="rId6" Type="http://schemas.microsoft.com/office/2007/relationships/media" Target="../media/media1.m4a"/><Relationship Id="rId7" Type="http://schemas.openxmlformats.org/officeDocument/2006/relationships/image" Target="../media/image3.png"/></Relationships>

</file>

<file path=ppt/slides/_rels/slide50.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9.png"/><Relationship Id="rId3" Type="http://schemas.openxmlformats.org/officeDocument/2006/relationships/image" Target="../media/image20.png"/></Relationships>

</file>

<file path=ppt/slides/_rels/slide5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1.png"/><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24.png"/><Relationship Id="rId6" Type="http://schemas.openxmlformats.org/officeDocument/2006/relationships/image" Target="../media/image25.png"/></Relationships>

</file>

<file path=ppt/slides/_rels/slide5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6.png"/><Relationship Id="rId3" Type="http://schemas.openxmlformats.org/officeDocument/2006/relationships/image" Target="../media/image15.png"/></Relationships>

</file>

<file path=ppt/slides/_rels/slide5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6.png"/><Relationship Id="rId3" Type="http://schemas.openxmlformats.org/officeDocument/2006/relationships/image" Target="../media/image27.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audio" Target="../media/media2.m4a"/><Relationship Id="rId4" Type="http://schemas.microsoft.com/office/2007/relationships/media" Target="../media/media2.m4a"/><Relationship Id="rId5" Type="http://schemas.openxmlformats.org/officeDocument/2006/relationships/image" Target="../media/image3.png"/></Relationships>

</file>

<file path=ppt/slides/_rels/slide6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8.png"/><Relationship Id="rId3" Type="http://schemas.openxmlformats.org/officeDocument/2006/relationships/image" Target="../media/image29.png"/></Relationships>

</file>

<file path=ppt/slides/_rels/slide6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0.png"/><Relationship Id="rId3" Type="http://schemas.openxmlformats.org/officeDocument/2006/relationships/image" Target="../media/image31.png"/></Relationships>

</file>

<file path=ppt/slides/_rels/slide6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0.png"/><Relationship Id="rId3" Type="http://schemas.openxmlformats.org/officeDocument/2006/relationships/image" Target="../media/image31.png"/></Relationships>

</file>

<file path=ppt/slides/_rels/slide63.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6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2.png"/><Relationship Id="rId3" Type="http://schemas.openxmlformats.org/officeDocument/2006/relationships/image" Target="../media/image33.png"/><Relationship Id="rId4" Type="http://schemas.openxmlformats.org/officeDocument/2006/relationships/image" Target="../media/image34.png"/></Relationships>

</file>

<file path=ppt/slides/_rels/slide65.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6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5.png"/><Relationship Id="rId3" Type="http://schemas.openxmlformats.org/officeDocument/2006/relationships/image" Target="../media/image36.png"/><Relationship Id="rId4" Type="http://schemas.openxmlformats.org/officeDocument/2006/relationships/image" Target="../media/image37.png"/><Relationship Id="rId5" Type="http://schemas.openxmlformats.org/officeDocument/2006/relationships/image" Target="../media/image15.png"/><Relationship Id="rId6" Type="http://schemas.openxmlformats.org/officeDocument/2006/relationships/image" Target="../media/image16.png"/></Relationships>

</file>

<file path=ppt/slides/_rels/slide6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8.png"/></Relationships>

</file>

<file path=ppt/slides/_rels/slide6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9.png"/></Relationships>

</file>

<file path=ppt/slides/_rels/slide69.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audio" Target="../media/media3.m4a"/><Relationship Id="rId4" Type="http://schemas.microsoft.com/office/2007/relationships/media" Target="../media/media3.m4a"/><Relationship Id="rId5" Type="http://schemas.openxmlformats.org/officeDocument/2006/relationships/image" Target="../media/image3.png"/></Relationships>

</file>

<file path=ppt/slides/_rels/slide7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0.png"/></Relationships>

</file>

<file path=ppt/slides/_rels/slide7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1.png"/><Relationship Id="rId3" Type="http://schemas.openxmlformats.org/officeDocument/2006/relationships/image" Target="../media/image42.png"/><Relationship Id="rId4" Type="http://schemas.openxmlformats.org/officeDocument/2006/relationships/image" Target="../media/image43.png"/></Relationships>

</file>

<file path=ppt/slides/_rels/slide7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4.png"/><Relationship Id="rId3" Type="http://schemas.openxmlformats.org/officeDocument/2006/relationships/image" Target="../media/image45.png"/><Relationship Id="rId4" Type="http://schemas.openxmlformats.org/officeDocument/2006/relationships/image" Target="../media/image46.png"/><Relationship Id="rId5" Type="http://schemas.openxmlformats.org/officeDocument/2006/relationships/image" Target="../media/image47.png"/></Relationships>

</file>

<file path=ppt/slides/_rels/slide7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nbviewer.jupyter.org/github/braddelong/long-form-drafts/blob/master/solow-model-5-pre-industrial.ipynb" TargetMode="External"/><Relationship Id="rId3" Type="http://schemas.openxmlformats.org/officeDocument/2006/relationships/hyperlink" Target="http://datahub.berkeley.edu/user-redirect/interact?account=braddelong&amp;repo=long-form-drafts&amp;branch=master&amp;path=solow-model-5-pre-industrial.ipynb" TargetMode="External"/></Relationships>

</file>

<file path=ppt/slides/_rels/slide7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5.png"/></Relationships>

</file>

<file path=ppt/slides/_rels/slide7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6.png"/></Relationships>

</file>

<file path=ppt/slides/_rels/slide7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nbviewer.jupyter.org/github/braddelong/LS2019/blob/master/2019-10-14-Ancient_Economies.ipynb" TargetMode="External"/><Relationship Id="rId3" Type="http://schemas.openxmlformats.org/officeDocument/2006/relationships/image" Target="../media/image48.png"/></Relationships>

</file>

<file path=ppt/slides/_rels/slide7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www.bradford-delong.com/2020/01/lecture-notes-the-solow-growth-model-the-history-of-economic-growth-econ-135.html" TargetMode="External"/><Relationship Id="rId3" Type="http://schemas.openxmlformats.org/officeDocument/2006/relationships/image" Target="../media/image49.png"/><Relationship Id="rId4" Type="http://schemas.openxmlformats.org/officeDocument/2006/relationships/image" Target="../media/image50.png"/><Relationship Id="rId5" Type="http://schemas.openxmlformats.org/officeDocument/2006/relationships/image" Target="../media/image51.png"/><Relationship Id="rId6" Type="http://schemas.openxmlformats.org/officeDocument/2006/relationships/image" Target="../media/image52.png"/><Relationship Id="rId7" Type="http://schemas.openxmlformats.org/officeDocument/2006/relationships/image" Target="../media/image53.png"/><Relationship Id="rId8" Type="http://schemas.openxmlformats.org/officeDocument/2006/relationships/image" Target="../media/image54.png"/></Relationships>

</file>

<file path=ppt/slides/_rels/slide7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5.png"/></Relationships>

</file>

<file path=ppt/slides/_rels/slide7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6.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audio" Target="../media/media4.m4a"/><Relationship Id="rId4" Type="http://schemas.microsoft.com/office/2007/relationships/media" Target="../media/media4.m4a"/><Relationship Id="rId5" Type="http://schemas.openxmlformats.org/officeDocument/2006/relationships/image" Target="../media/image3.png"/></Relationships>

</file>

<file path=ppt/slides/_rels/slide8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3.png"/></Relationships>

</file>

<file path=ppt/slides/_rels/slide8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7.png"/></Relationships>

</file>

<file path=ppt/slides/_rels/slide8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8.png"/></Relationships>

</file>

<file path=ppt/slides/_rels/slide8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9.png"/></Relationships>

</file>

<file path=ppt/slides/_rels/slide8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0.png"/></Relationships>

</file>

<file path=ppt/slides/_rels/slide8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delong.typepad.com/files/allen-industrial.pdf" TargetMode="External"/><Relationship Id="rId3" Type="http://schemas.openxmlformats.org/officeDocument/2006/relationships/image" Target="../media/image61.png"/></Relationships>

</file>

<file path=ppt/slides/_rels/slide8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delong.typepad.com/files/allen-industrial.pdf" TargetMode="External"/><Relationship Id="rId3" Type="http://schemas.openxmlformats.org/officeDocument/2006/relationships/image" Target="../media/image62.png"/></Relationships>

</file>

<file path=ppt/slides/_rels/slide8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2.png"/></Relationships>

</file>

<file path=ppt/slides/_rels/slide88.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89.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audio" Target="../media/media5.m4a"/><Relationship Id="rId4" Type="http://schemas.microsoft.com/office/2007/relationships/media" Target="../media/media5.m4a"/><Relationship Id="rId5" Type="http://schemas.openxmlformats.org/officeDocument/2006/relationships/image" Target="../media/image3.png"/></Relationships>

</file>

<file path=ppt/slides/_rels/slide9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3.png"/></Relationships>

</file>

<file path=ppt/slides/_rels/slide9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3.png"/></Relationships>

</file>

<file path=ppt/slides/_rels/slide9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3.png"/></Relationships>

</file>

<file path=ppt/slides/_rels/slide93.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94.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95.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96.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97.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98.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99.xml.rels><?xml version="1.0" encoding="UTF-8"?>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 name="14. Th Mar 12: 4.3. Globalization Advances and Retreats…"/>
          <p:cNvSpPr txBox="1"/>
          <p:nvPr>
            <p:ph type="body" idx="4294967295"/>
          </p:nvPr>
        </p:nvSpPr>
        <p:spPr>
          <a:xfrm>
            <a:off x="277663" y="1270000"/>
            <a:ext cx="8572501" cy="5080000"/>
          </a:xfrm>
          <a:prstGeom prst="rect">
            <a:avLst/>
          </a:prstGeom>
        </p:spPr>
        <p:txBody>
          <a:bodyPr>
            <a:normAutofit fontScale="100000" lnSpcReduction="0"/>
          </a:bodyPr>
          <a:lstStyle/>
          <a:p>
            <a:pPr marL="0" indent="0" defTabSz="278892">
              <a:spcBef>
                <a:spcPts val="0"/>
              </a:spcBef>
              <a:buSzTx/>
              <a:buFontTx/>
              <a:buNone/>
              <a:defRPr b="1" sz="1464">
                <a:latin typeface="+mj-lt"/>
                <a:ea typeface="+mj-ea"/>
                <a:cs typeface="+mj-cs"/>
                <a:sym typeface="Helvetica"/>
              </a:defRPr>
            </a:pPr>
            <a:r>
              <a:t>14. Th Mar 12: 4.3. Globalization Advances and Retreats</a:t>
            </a:r>
            <a:endParaRPr b="0"/>
          </a:p>
          <a:p>
            <a:pPr marL="122321" indent="-122321" defTabSz="278892">
              <a:spcBef>
                <a:spcPts val="0"/>
              </a:spcBef>
              <a:buFontTx/>
              <a:defRPr sz="1220">
                <a:latin typeface="Times New Roman"/>
                <a:ea typeface="Times New Roman"/>
                <a:cs typeface="Times New Roman"/>
                <a:sym typeface="Times New Roman"/>
              </a:defRPr>
            </a:pPr>
            <a:r>
              <a:rPr b="1">
                <a:latin typeface="+mj-lt"/>
                <a:ea typeface="+mj-ea"/>
                <a:cs typeface="+mj-cs"/>
                <a:sym typeface="Helvetica"/>
              </a:rPr>
              <a:t>Read Before</a:t>
            </a:r>
            <a:r>
              <a:t>: Ronald Findlay and Kevin O'Rourke (2007): </a:t>
            </a:r>
            <a:r>
              <a:rPr i="1"/>
              <a:t>Power and Plenty: Trade, War, and the World Economy in the Second Millennium</a:t>
            </a:r>
            <a:r>
              <a:t>, selections &lt;</a:t>
            </a:r>
            <a:r>
              <a:rPr u="sng">
                <a:solidFill>
                  <a:srgbClr val="0000FF"/>
                </a:solidFill>
                <a:uFill>
                  <a:solidFill>
                    <a:srgbClr val="0000FF"/>
                  </a:solidFill>
                </a:uFill>
                <a:hlinkClick r:id="rId2" invalidUrl="" action="" tgtFrame="" tooltip="" history="1" highlightClick="0" endSnd="0"/>
              </a:rPr>
              <a:t>https://delong.typepad.com/files/findlay-orourke-selections.pdf</a:t>
            </a:r>
            <a:r>
              <a:t>&gt; </a:t>
            </a:r>
          </a:p>
          <a:p>
            <a:pPr marL="122321" indent="-122321" defTabSz="278892">
              <a:spcBef>
                <a:spcPts val="0"/>
              </a:spcBef>
              <a:buFontTx/>
              <a:defRPr b="1" sz="1220">
                <a:latin typeface="Times New Roman"/>
                <a:ea typeface="Times New Roman"/>
                <a:cs typeface="Times New Roman"/>
                <a:sym typeface="Times New Roman"/>
              </a:defRPr>
            </a:pPr>
            <a:r>
              <a:rPr>
                <a:latin typeface="+mj-lt"/>
                <a:ea typeface="+mj-ea"/>
                <a:cs typeface="+mj-cs"/>
                <a:sym typeface="Helvetica"/>
              </a:rPr>
              <a:t>Slides</a:t>
            </a:r>
            <a:r>
              <a:t>: </a:t>
            </a:r>
            <a:r>
              <a:rPr b="0"/>
              <a:t>&lt;</a:t>
            </a:r>
            <a:r>
              <a:rPr b="0" u="sng">
                <a:solidFill>
                  <a:srgbClr val="0000FF"/>
                </a:solidFill>
                <a:uFill>
                  <a:solidFill>
                    <a:srgbClr val="0000FF"/>
                  </a:solidFill>
                </a:uFill>
                <a:hlinkClick r:id="rId3" invalidUrl="" action="" tgtFrame="" tooltip="" history="1" highlightClick="0" endSnd="0"/>
              </a:rPr>
              <a:t>https://github.com/braddelong/public-files/blob/master/econ-135-lecture-14.pptx</a:t>
            </a:r>
            <a:r>
              <a:rPr b="0"/>
              <a:t>&gt;</a:t>
            </a:r>
            <a:endParaRPr b="0"/>
          </a:p>
          <a:p>
            <a:pPr marL="122321" indent="-122321" defTabSz="278892">
              <a:spcBef>
                <a:spcPts val="0"/>
              </a:spcBef>
              <a:buFontTx/>
              <a:defRPr b="1" sz="1220">
                <a:latin typeface="Times New Roman"/>
                <a:ea typeface="Times New Roman"/>
                <a:cs typeface="Times New Roman"/>
                <a:sym typeface="Times New Roman"/>
              </a:defRPr>
            </a:pPr>
            <a:endParaRPr b="0"/>
          </a:p>
          <a:p>
            <a:pPr marL="0" indent="0" defTabSz="278892">
              <a:spcBef>
                <a:spcPts val="0"/>
              </a:spcBef>
              <a:buSzTx/>
              <a:buFontTx/>
              <a:buNone/>
              <a:defRPr b="1" sz="1464">
                <a:latin typeface="+mj-lt"/>
                <a:ea typeface="+mj-ea"/>
                <a:cs typeface="+mj-cs"/>
                <a:sym typeface="Helvetica"/>
              </a:defRPr>
            </a:pPr>
            <a:r>
              <a:t>15. T Mar 17: 4.4. Convergence and Its Absence</a:t>
            </a:r>
          </a:p>
          <a:p>
            <a:pPr marL="146785" indent="-146785" defTabSz="278892">
              <a:spcBef>
                <a:spcPts val="0"/>
              </a:spcBef>
              <a:buFontTx/>
              <a:defRPr sz="1220">
                <a:latin typeface="Times New Roman"/>
                <a:ea typeface="Times New Roman"/>
                <a:cs typeface="Times New Roman"/>
                <a:sym typeface="Times New Roman"/>
              </a:defRPr>
            </a:pPr>
            <a:r>
              <a:rPr b="1">
                <a:latin typeface="+mj-lt"/>
                <a:ea typeface="+mj-ea"/>
                <a:cs typeface="+mj-cs"/>
                <a:sym typeface="Helvetica"/>
              </a:rPr>
              <a:t>Read Before: </a:t>
            </a:r>
            <a:r>
              <a:t>J. Bradford DeLong (1986): Productivity Growth, Convergence, and Welfare: Comment &lt;</a:t>
            </a:r>
            <a:r>
              <a:rPr u="sng">
                <a:solidFill>
                  <a:srgbClr val="0000FF"/>
                </a:solidFill>
                <a:uFill>
                  <a:solidFill>
                    <a:srgbClr val="0000FF"/>
                  </a:solidFill>
                </a:uFill>
                <a:hlinkClick r:id="rId4" invalidUrl="" action="" tgtFrame="" tooltip="" history="1" highlightClick="0" endSnd="0"/>
              </a:rPr>
              <a:t>https://delong.typepad.com/files/delong-baumol.pdf</a:t>
            </a:r>
            <a:r>
              <a:t>&gt;</a:t>
            </a:r>
          </a:p>
          <a:p>
            <a:pPr marL="146785" indent="-146785" defTabSz="278892">
              <a:spcBef>
                <a:spcPts val="0"/>
              </a:spcBef>
              <a:buFontTx/>
              <a:defRPr sz="1220">
                <a:latin typeface="Times New Roman"/>
                <a:ea typeface="Times New Roman"/>
                <a:cs typeface="Times New Roman"/>
                <a:sym typeface="Times New Roman"/>
              </a:defRPr>
            </a:pPr>
            <a:r>
              <a:rPr b="1">
                <a:latin typeface="+mj-lt"/>
                <a:ea typeface="+mj-ea"/>
                <a:cs typeface="+mj-cs"/>
                <a:sym typeface="Helvetica"/>
              </a:rPr>
              <a:t>Read Before: </a:t>
            </a:r>
            <a:r>
              <a:t>Dev Patel, Justin Sandefur, and Arvind Subramanian (2019): Everything You Know about Cross-Country Convergence Is (Now) Wrong &lt;</a:t>
            </a:r>
            <a:r>
              <a:rPr u="sng">
                <a:solidFill>
                  <a:srgbClr val="0000FF"/>
                </a:solidFill>
                <a:uFill>
                  <a:solidFill>
                    <a:srgbClr val="0000FF"/>
                  </a:solidFill>
                </a:uFill>
                <a:hlinkClick r:id="rId5" invalidUrl="" action="" tgtFrame="" tooltip="" history="1" highlightClick="0" endSnd="0"/>
              </a:rPr>
              <a:t>https://www.piie.com/blogs/realtime-economic-issues-watch/everything-you-know-about-cross-country-convergence-now-wrong</a:t>
            </a:r>
            <a:r>
              <a:t>&gt;</a:t>
            </a:r>
          </a:p>
          <a:p>
            <a:pPr marL="122321" indent="-122321" defTabSz="278892">
              <a:spcBef>
                <a:spcPts val="0"/>
              </a:spcBef>
              <a:buFontTx/>
              <a:defRPr b="1" sz="1220">
                <a:latin typeface="Times New Roman"/>
                <a:ea typeface="Times New Roman"/>
                <a:cs typeface="Times New Roman"/>
                <a:sym typeface="Times New Roman"/>
              </a:defRPr>
            </a:pPr>
            <a:r>
              <a:rPr>
                <a:latin typeface="+mj-lt"/>
                <a:ea typeface="+mj-ea"/>
                <a:cs typeface="+mj-cs"/>
                <a:sym typeface="Helvetica"/>
              </a:rPr>
              <a:t>Slides</a:t>
            </a:r>
            <a:r>
              <a:t>: </a:t>
            </a:r>
            <a:r>
              <a:rPr b="0"/>
              <a:t>&lt;</a:t>
            </a:r>
            <a:r>
              <a:rPr b="0" u="sng">
                <a:solidFill>
                  <a:srgbClr val="0000FF"/>
                </a:solidFill>
                <a:uFill>
                  <a:solidFill>
                    <a:srgbClr val="0000FF"/>
                  </a:solidFill>
                </a:uFill>
                <a:hlinkClick r:id="rId6" invalidUrl="" action="" tgtFrame="" tooltip="" history="1" highlightClick="0" endSnd="0"/>
              </a:rPr>
              <a:t>https://github.com/braddelong/public-files/blob/master/econ-135-lecture-15.pptx</a:t>
            </a:r>
            <a:r>
              <a:rPr b="0"/>
              <a:t>&gt;</a:t>
            </a:r>
            <a:endParaRPr b="0"/>
          </a:p>
          <a:p>
            <a:pPr marL="122321" indent="-122321" defTabSz="278892">
              <a:spcBef>
                <a:spcPts val="0"/>
              </a:spcBef>
              <a:buFontTx/>
              <a:defRPr sz="1220">
                <a:latin typeface="Times New Roman"/>
                <a:ea typeface="Times New Roman"/>
                <a:cs typeface="Times New Roman"/>
                <a:sym typeface="Times New Roman"/>
              </a:defRPr>
            </a:pPr>
            <a:r>
              <a:rPr b="1">
                <a:latin typeface="+mj-lt"/>
                <a:ea typeface="+mj-ea"/>
                <a:cs typeface="+mj-cs"/>
                <a:sym typeface="Helvetica"/>
              </a:rPr>
              <a:t>Start</a:t>
            </a:r>
            <a:r>
              <a:t>: Assignment 7: post-1500 growth accelerations paper; due March 18</a:t>
            </a:r>
          </a:p>
          <a:p>
            <a:pPr marL="122321" indent="-122321" defTabSz="278892">
              <a:spcBef>
                <a:spcPts val="0"/>
              </a:spcBef>
              <a:buFontTx/>
              <a:defRPr sz="1220">
                <a:latin typeface="Times New Roman"/>
                <a:ea typeface="Times New Roman"/>
                <a:cs typeface="Times New Roman"/>
                <a:sym typeface="Times New Roman"/>
              </a:defRPr>
            </a:pPr>
            <a:r>
              <a:rPr b="1">
                <a:latin typeface="+mj-lt"/>
                <a:ea typeface="+mj-ea"/>
                <a:cs typeface="+mj-cs"/>
                <a:sym typeface="Helvetica"/>
              </a:rPr>
              <a:t>Start</a:t>
            </a:r>
            <a:r>
              <a:t>: Assignment 8: character of modern economic growth paper; due Mar 25</a:t>
            </a:r>
          </a:p>
          <a:p>
            <a:pPr marL="0" indent="0" defTabSz="278892">
              <a:spcBef>
                <a:spcPts val="0"/>
              </a:spcBef>
              <a:buSzTx/>
              <a:buFontTx/>
              <a:buNone/>
              <a:defRPr b="1" sz="1464">
                <a:latin typeface="+mj-lt"/>
                <a:ea typeface="+mj-ea"/>
                <a:cs typeface="+mj-cs"/>
                <a:sym typeface="Helvetica"/>
              </a:defRPr>
            </a:pPr>
          </a:p>
          <a:p>
            <a:pPr marL="0" indent="0" defTabSz="278892">
              <a:spcBef>
                <a:spcPts val="0"/>
              </a:spcBef>
              <a:buSzTx/>
              <a:buFontTx/>
              <a:buNone/>
              <a:defRPr b="1" sz="1464">
                <a:latin typeface="+mj-lt"/>
                <a:ea typeface="+mj-ea"/>
                <a:cs typeface="+mj-cs"/>
                <a:sym typeface="Helvetica"/>
              </a:defRPr>
            </a:pPr>
            <a:r>
              <a:t>16. Th Mar 19: 4.5. Inequality and Plutocracy</a:t>
            </a:r>
          </a:p>
          <a:p>
            <a:pPr marL="122321" indent="-122321" defTabSz="278892">
              <a:spcBef>
                <a:spcPts val="0"/>
              </a:spcBef>
              <a:buFontTx/>
              <a:defRPr b="1" sz="1220">
                <a:latin typeface="Times New Roman"/>
                <a:ea typeface="Times New Roman"/>
                <a:cs typeface="Times New Roman"/>
                <a:sym typeface="Times New Roman"/>
              </a:defRPr>
            </a:pPr>
            <a:r>
              <a:rPr>
                <a:latin typeface="+mj-lt"/>
                <a:ea typeface="+mj-ea"/>
                <a:cs typeface="+mj-cs"/>
                <a:sym typeface="Helvetica"/>
              </a:rPr>
              <a:t>Slides</a:t>
            </a:r>
            <a:r>
              <a:t>: </a:t>
            </a:r>
            <a:r>
              <a:rPr b="0"/>
              <a:t>&lt;</a:t>
            </a:r>
            <a:r>
              <a:rPr b="0" u="sng">
                <a:solidFill>
                  <a:srgbClr val="0000FF"/>
                </a:solidFill>
                <a:uFill>
                  <a:solidFill>
                    <a:srgbClr val="0000FF"/>
                  </a:solidFill>
                </a:uFill>
                <a:hlinkClick r:id="rId7" invalidUrl="" action="" tgtFrame="" tooltip="" history="1" highlightClick="0" endSnd="0"/>
              </a:rPr>
              <a:t>https://github.com/braddelong/public-files/blob/master/econ-135-lecture-16.pptx</a:t>
            </a:r>
            <a:r>
              <a:rPr b="0"/>
              <a:t>&gt;</a:t>
            </a:r>
            <a:endParaRPr b="0"/>
          </a:p>
          <a:p>
            <a:pPr marL="122321" indent="-122321" defTabSz="278892">
              <a:spcBef>
                <a:spcPts val="0"/>
              </a:spcBef>
              <a:buFontTx/>
              <a:defRPr b="1" sz="1220">
                <a:latin typeface="Times New Roman"/>
                <a:ea typeface="Times New Roman"/>
                <a:cs typeface="Times New Roman"/>
                <a:sym typeface="Times New Roman"/>
              </a:defRPr>
            </a:pPr>
            <a:r>
              <a:rPr>
                <a:latin typeface="+mj-lt"/>
                <a:ea typeface="+mj-ea"/>
                <a:cs typeface="+mj-cs"/>
                <a:sym typeface="Helvetica"/>
              </a:rPr>
              <a:t>Finish</a:t>
            </a:r>
            <a:r>
              <a:t>: </a:t>
            </a:r>
            <a:r>
              <a:rPr b="0"/>
              <a:t>Assignment 8: character of modern economic growth paper; due Mar 25</a:t>
            </a:r>
            <a:endParaRPr b="0"/>
          </a:p>
          <a:p>
            <a:pPr marL="0" indent="0" defTabSz="278892">
              <a:spcBef>
                <a:spcPts val="0"/>
              </a:spcBef>
              <a:buSzTx/>
              <a:buFontTx/>
              <a:buNone/>
              <a:defRPr b="1" sz="1464">
                <a:latin typeface="+mj-lt"/>
                <a:ea typeface="+mj-ea"/>
                <a:cs typeface="+mj-cs"/>
                <a:sym typeface="Helvetica"/>
              </a:defRPr>
            </a:pPr>
            <a:endParaRPr b="0"/>
          </a:p>
          <a:p>
            <a:pPr marL="0" indent="0" defTabSz="278892">
              <a:spcBef>
                <a:spcPts val="0"/>
              </a:spcBef>
              <a:buSzTx/>
              <a:buFontTx/>
              <a:buNone/>
              <a:defRPr b="1" sz="1464">
                <a:latin typeface="+mj-lt"/>
                <a:ea typeface="+mj-ea"/>
                <a:cs typeface="+mj-cs"/>
                <a:sym typeface="Helvetica"/>
              </a:defRPr>
            </a:pPr>
            <a:r>
              <a:t>17. Tu Mar 31: 4.6. The Development of Underdevelopment</a:t>
            </a:r>
          </a:p>
          <a:p>
            <a:pPr marL="146785" indent="-146785" defTabSz="278892">
              <a:spcBef>
                <a:spcPts val="0"/>
              </a:spcBef>
              <a:buFontTx/>
              <a:defRPr sz="1220">
                <a:latin typeface="Times New Roman"/>
                <a:ea typeface="Times New Roman"/>
                <a:cs typeface="Times New Roman"/>
                <a:sym typeface="Times New Roman"/>
              </a:defRPr>
            </a:pPr>
            <a:r>
              <a:rPr b="1">
                <a:latin typeface="+mj-lt"/>
                <a:ea typeface="+mj-ea"/>
                <a:cs typeface="+mj-cs"/>
                <a:sym typeface="Helvetica"/>
              </a:rPr>
              <a:t>Read After: </a:t>
            </a:r>
            <a:r>
              <a:t> W. Arthur Lewis (1978): Evolution of the International Economic Order &lt;</a:t>
            </a:r>
            <a:r>
              <a:rPr u="sng">
                <a:solidFill>
                  <a:srgbClr val="0000FF"/>
                </a:solidFill>
                <a:uFill>
                  <a:solidFill>
                    <a:srgbClr val="0000FF"/>
                  </a:solidFill>
                </a:uFill>
                <a:hlinkClick r:id="rId8" invalidUrl="" action="" tgtFrame="" tooltip="" history="1" highlightClick="0" endSnd="0"/>
              </a:rPr>
              <a:t>https://delong.typepad.com/sdj/2008/04/w-arthur-lewis.html</a:t>
            </a:r>
            <a:r>
              <a:t>&gt;</a:t>
            </a:r>
          </a:p>
          <a:p>
            <a:pPr marL="146785" indent="-146785" defTabSz="278892">
              <a:spcBef>
                <a:spcPts val="0"/>
              </a:spcBef>
              <a:buFontTx/>
              <a:defRPr sz="1220">
                <a:latin typeface="Times New Roman"/>
                <a:ea typeface="Times New Roman"/>
                <a:cs typeface="Times New Roman"/>
                <a:sym typeface="Times New Roman"/>
              </a:defRPr>
            </a:pPr>
            <a:r>
              <a:rPr b="1">
                <a:latin typeface="+mj-lt"/>
                <a:ea typeface="+mj-ea"/>
                <a:cs typeface="+mj-cs"/>
                <a:sym typeface="Helvetica"/>
              </a:rPr>
              <a:t>Slides</a:t>
            </a:r>
            <a:r>
              <a:t>: </a:t>
            </a:r>
            <a:r>
              <a:t>&lt;</a:t>
            </a:r>
            <a:r>
              <a:rPr u="sng">
                <a:solidFill>
                  <a:srgbClr val="0000FF"/>
                </a:solidFill>
                <a:uFill>
                  <a:solidFill>
                    <a:srgbClr val="0000FF"/>
                  </a:solidFill>
                </a:uFill>
                <a:hlinkClick r:id="rId9" invalidUrl="" action="" tgtFrame="" tooltip="" history="1" highlightClick="0" endSnd="0"/>
              </a:rPr>
              <a:t>https://github.com/braddelong/public-files/blob/master/econ-135-lecture-17.pptx</a:t>
            </a:r>
            <a:r>
              <a:t>&gt;</a:t>
            </a:r>
          </a:p>
          <a:p>
            <a:pPr marL="146785" indent="-146785" defTabSz="278892">
              <a:spcBef>
                <a:spcPts val="0"/>
              </a:spcBef>
              <a:buFontTx/>
              <a:defRPr sz="1220">
                <a:latin typeface="Times New Roman"/>
                <a:ea typeface="Times New Roman"/>
                <a:cs typeface="Times New Roman"/>
                <a:sym typeface="Times New Roman"/>
              </a:defRPr>
            </a:pPr>
            <a:r>
              <a:rPr b="1">
                <a:latin typeface="+mj-lt"/>
                <a:ea typeface="+mj-ea"/>
                <a:cs typeface="+mj-cs"/>
                <a:sym typeface="Helvetica"/>
              </a:rPr>
              <a:t>Finish</a:t>
            </a:r>
            <a:r>
              <a:t>: Assignment 7: post-1500 growth accelerations paper; due Apr 1</a:t>
            </a:r>
          </a:p>
          <a:p>
            <a:pPr marL="146785" indent="-146785" defTabSz="278892">
              <a:spcBef>
                <a:spcPts val="0"/>
              </a:spcBef>
              <a:buFontTx/>
              <a:defRPr sz="1220">
                <a:latin typeface="Times New Roman"/>
                <a:ea typeface="Times New Roman"/>
                <a:cs typeface="Times New Roman"/>
                <a:sym typeface="Times New Roman"/>
              </a:defRPr>
            </a:pPr>
            <a:r>
              <a:rPr b="1">
                <a:latin typeface="+mj-lt"/>
                <a:ea typeface="+mj-ea"/>
                <a:cs typeface="+mj-cs"/>
                <a:sym typeface="Helvetica"/>
              </a:rPr>
              <a:t>Start</a:t>
            </a:r>
            <a:r>
              <a:t>: Assignment 8: character of modern economic growth paper; due Apr 8</a:t>
            </a:r>
          </a:p>
        </p:txBody>
      </p:sp>
      <p:sp>
        <p:nvSpPr>
          <p:cNvPr id="46" name="Roadmap for the Next Two Weeks"/>
          <p:cNvSpPr txBox="1"/>
          <p:nvPr>
            <p:ph type="title" idx="4294967295"/>
          </p:nvPr>
        </p:nvSpPr>
        <p:spPr>
          <a:xfrm>
            <a:off x="277663" y="-1"/>
            <a:ext cx="8572501" cy="1270001"/>
          </a:xfrm>
          <a:prstGeom prst="rect">
            <a:avLst/>
          </a:prstGeom>
        </p:spPr>
        <p:txBody>
          <a:bodyPr>
            <a:normAutofit fontScale="100000" lnSpcReduction="0"/>
          </a:bodyPr>
          <a:lstStyle>
            <a:lvl1pPr defTabSz="315468">
              <a:defRPr sz="4140">
                <a:latin typeface="+mj-lt"/>
                <a:ea typeface="+mj-ea"/>
                <a:cs typeface="+mj-cs"/>
                <a:sym typeface="Helvetica"/>
              </a:defRPr>
            </a:lvl1pPr>
          </a:lstStyle>
          <a:p>
            <a:pPr/>
            <a:r>
              <a:t>Roadmap for the Next Two Weeks</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4" name="About the Course"/>
          <p:cNvSpPr txBox="1"/>
          <p:nvPr>
            <p:ph type="title" idx="4294967295"/>
          </p:nvPr>
        </p:nvSpPr>
        <p:spPr>
          <a:xfrm>
            <a:off x="277663" y="-2"/>
            <a:ext cx="8572501" cy="1267126"/>
          </a:xfrm>
          <a:prstGeom prst="rect">
            <a:avLst/>
          </a:prstGeom>
        </p:spPr>
        <p:txBody>
          <a:bodyPr lIns="45718" tIns="45718" rIns="45718" bIns="45718">
            <a:normAutofit fontScale="100000" lnSpcReduction="0"/>
          </a:bodyPr>
          <a:lstStyle>
            <a:lvl1pPr>
              <a:defRPr sz="6000">
                <a:solidFill>
                  <a:srgbClr val="000080"/>
                </a:solidFill>
                <a:latin typeface="+mj-lt"/>
                <a:ea typeface="+mj-ea"/>
                <a:cs typeface="+mj-cs"/>
                <a:sym typeface="Helvetica"/>
              </a:defRPr>
            </a:lvl1pPr>
          </a:lstStyle>
          <a:p>
            <a:pPr/>
            <a:r>
              <a:t>Steamships</a:t>
            </a:r>
          </a:p>
        </p:txBody>
      </p:sp>
      <p:sp>
        <p:nvSpPr>
          <p:cNvPr id="95" name="The long 20th century will in all likelihood be seen in the future as the watershed in human experience:…"/>
          <p:cNvSpPr txBox="1"/>
          <p:nvPr>
            <p:ph type="body" idx="4294967295"/>
          </p:nvPr>
        </p:nvSpPr>
        <p:spPr>
          <a:xfrm>
            <a:off x="277663" y="1267121"/>
            <a:ext cx="8572501" cy="4978163"/>
          </a:xfrm>
          <a:prstGeom prst="rect">
            <a:avLst/>
          </a:prstGeom>
        </p:spPr>
        <p:txBody>
          <a:bodyPr lIns="45718" tIns="45718" rIns="45718" bIns="45718">
            <a:normAutofit fontScale="100000" lnSpcReduction="0"/>
          </a:bodyPr>
          <a:lstStyle/>
          <a:p>
            <a:pPr marL="0" indent="0" defTabSz="259231">
              <a:spcBef>
                <a:spcPts val="600"/>
              </a:spcBef>
              <a:buSzTx/>
              <a:buNone/>
              <a:defRPr b="1" sz="1330">
                <a:latin typeface="+mj-lt"/>
                <a:ea typeface="+mj-ea"/>
                <a:cs typeface="+mj-cs"/>
                <a:sym typeface="Helvetica"/>
              </a:defRPr>
            </a:pPr>
            <a:r>
              <a:t>Harland and Wolff, of Belfast, Northern Ireland</a:t>
            </a:r>
            <a:endParaRPr>
              <a:latin typeface="Times New Roman"/>
              <a:ea typeface="Times New Roman"/>
              <a:cs typeface="Times New Roman"/>
              <a:sym typeface="Times New Roman"/>
            </a:endParaRPr>
          </a:p>
          <a:p>
            <a:pPr marL="136437" indent="-136437" defTabSz="259231">
              <a:spcBef>
                <a:spcPts val="600"/>
              </a:spcBef>
              <a:buFontTx/>
              <a:defRPr sz="1330">
                <a:latin typeface="Times New Roman"/>
                <a:ea typeface="Times New Roman"/>
                <a:cs typeface="Times New Roman"/>
                <a:sym typeface="Times New Roman"/>
              </a:defRPr>
            </a:pPr>
            <a:r>
              <a:t>1870</a:t>
            </a:r>
          </a:p>
          <a:p>
            <a:pPr marL="136437" indent="-136437" defTabSz="259231">
              <a:spcBef>
                <a:spcPts val="600"/>
              </a:spcBef>
              <a:buFontTx/>
              <a:defRPr sz="1330">
                <a:latin typeface="Times New Roman"/>
                <a:ea typeface="Times New Roman"/>
                <a:cs typeface="Times New Roman"/>
                <a:sym typeface="Times New Roman"/>
              </a:defRPr>
            </a:pPr>
            <a:r>
              <a:t>Iron-hulled (rather than wooden-hulled) </a:t>
            </a:r>
          </a:p>
          <a:p>
            <a:pPr marL="136437" indent="-136437" defTabSz="259231">
              <a:spcBef>
                <a:spcPts val="600"/>
              </a:spcBef>
              <a:buFontTx/>
              <a:defRPr sz="1330">
                <a:latin typeface="Times New Roman"/>
                <a:ea typeface="Times New Roman"/>
                <a:cs typeface="Times New Roman"/>
                <a:sym typeface="Times New Roman"/>
              </a:defRPr>
            </a:pPr>
            <a:r>
              <a:t>Steam-powered (rather than wind-powered, but it did still have masts and sails) </a:t>
            </a:r>
          </a:p>
          <a:p>
            <a:pPr marL="136437" indent="-136437" defTabSz="259231">
              <a:spcBef>
                <a:spcPts val="600"/>
              </a:spcBef>
              <a:buFontTx/>
              <a:defRPr sz="1330">
                <a:latin typeface="Times New Roman"/>
                <a:ea typeface="Times New Roman"/>
                <a:cs typeface="Times New Roman"/>
                <a:sym typeface="Times New Roman"/>
              </a:defRPr>
            </a:pPr>
            <a:r>
              <a:t>Screw-propellered (rather than paddle-wheeled) </a:t>
            </a:r>
          </a:p>
          <a:p>
            <a:pPr marL="136437" indent="-136437" defTabSz="259231">
              <a:spcBef>
                <a:spcPts val="600"/>
              </a:spcBef>
              <a:buFontTx/>
              <a:defRPr sz="1330">
                <a:latin typeface="Times New Roman"/>
                <a:ea typeface="Times New Roman"/>
                <a:cs typeface="Times New Roman"/>
                <a:sym typeface="Times New Roman"/>
              </a:defRPr>
            </a:pPr>
            <a:r>
              <a:t>Steamship R.M.S. Oceanic. </a:t>
            </a:r>
          </a:p>
          <a:p>
            <a:pPr lvl="1" marL="352464" indent="-136437" defTabSz="259231">
              <a:spcBef>
                <a:spcPts val="600"/>
              </a:spcBef>
              <a:buFontTx/>
              <a:buChar char="•"/>
              <a:defRPr sz="1330">
                <a:latin typeface="Times New Roman"/>
                <a:ea typeface="Times New Roman"/>
                <a:cs typeface="Times New Roman"/>
                <a:sym typeface="Times New Roman"/>
              </a:defRPr>
            </a:pPr>
            <a:r>
              <a:t>9 days from Liverpool to New York</a:t>
            </a:r>
          </a:p>
          <a:p>
            <a:pPr lvl="1" marL="352464" indent="-136437" defTabSz="259231">
              <a:spcBef>
                <a:spcPts val="600"/>
              </a:spcBef>
              <a:buFontTx/>
              <a:buChar char="•"/>
              <a:defRPr sz="1330">
                <a:latin typeface="Times New Roman"/>
                <a:ea typeface="Times New Roman"/>
                <a:cs typeface="Times New Roman"/>
                <a:sym typeface="Times New Roman"/>
              </a:defRPr>
            </a:pPr>
            <a:r>
              <a:t>A journey that in 1800 would have taken more like a month. </a:t>
            </a:r>
          </a:p>
          <a:p>
            <a:pPr lvl="1" marL="352464" indent="-136437" defTabSz="259231">
              <a:spcBef>
                <a:spcPts val="600"/>
              </a:spcBef>
              <a:buFontTx/>
              <a:buChar char="•"/>
              <a:defRPr sz="1330">
                <a:latin typeface="Times New Roman"/>
                <a:ea typeface="Times New Roman"/>
                <a:cs typeface="Times New Roman"/>
                <a:sym typeface="Times New Roman"/>
              </a:defRPr>
            </a:pPr>
            <a:r>
              <a:t>The Oceanic’s crew of 150 supported:</a:t>
            </a:r>
          </a:p>
          <a:p>
            <a:pPr lvl="2" marL="776517" indent="-136437" defTabSz="259231">
              <a:spcBef>
                <a:spcPts val="600"/>
              </a:spcBef>
              <a:buFontTx/>
              <a:defRPr sz="1330">
                <a:latin typeface="Times New Roman"/>
                <a:ea typeface="Times New Roman"/>
                <a:cs typeface="Times New Roman"/>
                <a:sym typeface="Times New Roman"/>
              </a:defRPr>
            </a:pPr>
            <a:r>
              <a:t>1,000 third-class passengers at a cost of £3—15 dollars, the same share of average earnings as £2,100 or 3,300 dollars today, almost a business-class transatlantic airfare, the rough equivalent of a month and a half’s wages for an unskilled worker</a:t>
            </a:r>
          </a:p>
          <a:p>
            <a:pPr lvl="2" marL="776517" indent="-136437" defTabSz="259231">
              <a:spcBef>
                <a:spcPts val="600"/>
              </a:spcBef>
              <a:buFontTx/>
              <a:defRPr sz="1330">
                <a:latin typeface="Times New Roman"/>
                <a:ea typeface="Times New Roman"/>
                <a:cs typeface="Times New Roman"/>
                <a:sym typeface="Times New Roman"/>
              </a:defRPr>
            </a:pPr>
            <a:r>
              <a:t>150 first class passengers at £15 a head: the same share of average income then that 17,000 dollars would be today. </a:t>
            </a:r>
          </a:p>
          <a:p>
            <a:pPr lvl="2" marL="776517" indent="-136437" defTabSz="259231">
              <a:spcBef>
                <a:spcPts val="600"/>
              </a:spcBef>
              <a:buFontTx/>
              <a:defRPr sz="1330">
                <a:latin typeface="Times New Roman"/>
                <a:ea typeface="Times New Roman"/>
                <a:cs typeface="Times New Roman"/>
                <a:sym typeface="Times New Roman"/>
              </a:defRPr>
            </a:pPr>
            <a:r>
              <a:t>Third class on the Oceanic cost half as much as passage a generation earlier during the Irish Potato Famine, and roughly a fourth as much as in 1800. </a:t>
            </a:r>
          </a:p>
          <a:p>
            <a:pPr lvl="1" marL="352464" indent="-136437" defTabSz="259231">
              <a:spcBef>
                <a:spcPts val="600"/>
              </a:spcBef>
              <a:buFontTx/>
              <a:buChar char="•"/>
              <a:defRPr sz="1330">
                <a:latin typeface="Times New Roman"/>
                <a:ea typeface="Times New Roman"/>
                <a:cs typeface="Times New Roman"/>
                <a:sym typeface="Times New Roman"/>
              </a:defRPr>
            </a:pPr>
            <a:r>
              <a:t>After 1870 sending a member of a family across the ocean to work became a possibility open to all save the very poorest of European households.</a:t>
            </a:r>
          </a:p>
        </p:txBody>
      </p:sp>
      <p:sp>
        <p:nvSpPr>
          <p:cNvPr id="96" name="1:20"/>
          <p:cNvSpPr txBox="1"/>
          <p:nvPr/>
        </p:nvSpPr>
        <p:spPr>
          <a:xfrm>
            <a:off x="712710" y="6487159"/>
            <a:ext cx="512897"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1:20</a:t>
            </a:r>
          </a:p>
        </p:txBody>
      </p:sp>
      <p:pic>
        <p:nvPicPr>
          <p:cNvPr id="97"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11753" y="6167498"/>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78420000" fill="hold"/>
                                        <p:tgtEl>
                                          <p:spTgt spid="97"/>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97"/>
                </p:tgtEl>
              </p:cMediaNode>
            </p:audio>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30" name="Karl Marx the Economist"/>
          <p:cNvSpPr txBox="1"/>
          <p:nvPr>
            <p:ph type="title" idx="4294967295"/>
          </p:nvPr>
        </p:nvSpPr>
        <p:spPr>
          <a:xfrm>
            <a:off x="277663" y="-1"/>
            <a:ext cx="8572501" cy="1267124"/>
          </a:xfrm>
          <a:prstGeom prst="rect">
            <a:avLst/>
          </a:prstGeom>
        </p:spPr>
        <p:txBody>
          <a:bodyPr>
            <a:normAutofit fontScale="100000" lnSpcReduction="0"/>
          </a:bodyPr>
          <a:lstStyle>
            <a:lvl1pPr defTabSz="429768">
              <a:defRPr sz="5640">
                <a:latin typeface="+mj-lt"/>
                <a:ea typeface="+mj-ea"/>
                <a:cs typeface="+mj-cs"/>
                <a:sym typeface="Helvetica"/>
              </a:defRPr>
            </a:lvl1pPr>
          </a:lstStyle>
          <a:p>
            <a:pPr/>
            <a:r>
              <a:t>Karl Marx the Economist</a:t>
            </a:r>
          </a:p>
        </p:txBody>
      </p:sp>
      <p:sp>
        <p:nvSpPr>
          <p:cNvPr id="531" name="The Good:…"/>
          <p:cNvSpPr txBox="1"/>
          <p:nvPr>
            <p:ph type="body" idx="4294967295"/>
          </p:nvPr>
        </p:nvSpPr>
        <p:spPr>
          <a:xfrm>
            <a:off x="277663" y="1267122"/>
            <a:ext cx="8572501" cy="5123944"/>
          </a:xfrm>
          <a:prstGeom prst="rect">
            <a:avLst/>
          </a:prstGeom>
        </p:spPr>
        <p:txBody>
          <a:bodyPr>
            <a:normAutofit fontScale="100000" lnSpcReduction="0"/>
          </a:bodyPr>
          <a:lstStyle/>
          <a:p>
            <a:pPr marL="0" indent="0" defTabSz="329184">
              <a:spcBef>
                <a:spcPts val="800"/>
              </a:spcBef>
              <a:buSzTx/>
              <a:buFontTx/>
              <a:buNone/>
              <a:defRPr sz="1728">
                <a:latin typeface="Times New Roman"/>
                <a:ea typeface="Times New Roman"/>
                <a:cs typeface="Times New Roman"/>
                <a:sym typeface="Times New Roman"/>
              </a:defRPr>
            </a:pPr>
            <a:r>
              <a:rPr b="1"/>
              <a:t>The Good:</a:t>
            </a:r>
          </a:p>
          <a:p>
            <a:pPr marL="173254" indent="-173254" defTabSz="329184">
              <a:spcBef>
                <a:spcPts val="800"/>
              </a:spcBef>
              <a:buFontTx/>
              <a:defRPr sz="1728">
                <a:latin typeface="Times New Roman"/>
                <a:ea typeface="Times New Roman"/>
                <a:cs typeface="Times New Roman"/>
                <a:sym typeface="Times New Roman"/>
              </a:defRPr>
            </a:pPr>
            <a:r>
              <a:t>Three:</a:t>
            </a:r>
          </a:p>
          <a:p>
            <a:pPr lvl="1" marL="447574" indent="-173254" defTabSz="329184">
              <a:spcBef>
                <a:spcPts val="800"/>
              </a:spcBef>
              <a:buFontTx/>
              <a:buChar char="•"/>
              <a:defRPr sz="1728">
                <a:latin typeface="Times New Roman"/>
                <a:ea typeface="Times New Roman"/>
                <a:cs typeface="Times New Roman"/>
                <a:sym typeface="Times New Roman"/>
              </a:defRPr>
            </a:pPr>
            <a:r>
              <a:t>Fever-fits of financial crisis and business cycle</a:t>
            </a:r>
          </a:p>
          <a:p>
            <a:pPr lvl="1" marL="447574" indent="-173254" defTabSz="329184">
              <a:spcBef>
                <a:spcPts val="800"/>
              </a:spcBef>
              <a:buFontTx/>
              <a:buChar char="•"/>
              <a:defRPr sz="1728">
                <a:latin typeface="Times New Roman"/>
                <a:ea typeface="Times New Roman"/>
                <a:cs typeface="Times New Roman"/>
                <a:sym typeface="Times New Roman"/>
              </a:defRPr>
            </a:pPr>
            <a:r>
              <a:t>Among the first to understand how transformative the Industrial Revolution would be</a:t>
            </a:r>
          </a:p>
          <a:p>
            <a:pPr lvl="1" marL="447574" indent="-173254" defTabSz="329184">
              <a:spcBef>
                <a:spcPts val="800"/>
              </a:spcBef>
              <a:buFontTx/>
              <a:buChar char="•"/>
              <a:defRPr sz="1728">
                <a:latin typeface="Times New Roman"/>
                <a:ea typeface="Times New Roman"/>
                <a:cs typeface="Times New Roman"/>
                <a:sym typeface="Times New Roman"/>
              </a:defRPr>
            </a:pPr>
            <a:r>
              <a:t>Very insightful about the history of industrialization</a:t>
            </a:r>
          </a:p>
          <a:p>
            <a:pPr marL="173254" indent="-173254" defTabSz="329184">
              <a:spcBef>
                <a:spcPts val="800"/>
              </a:spcBef>
              <a:buFontTx/>
              <a:defRPr sz="1728">
                <a:latin typeface="Times New Roman"/>
                <a:ea typeface="Times New Roman"/>
                <a:cs typeface="Times New Roman"/>
                <a:sym typeface="Times New Roman"/>
              </a:defRPr>
            </a:pPr>
            <a:r>
              <a:t>Marx’s genius responsible for the good</a:t>
            </a:r>
          </a:p>
          <a:p>
            <a:pPr marL="0" indent="0" defTabSz="329184">
              <a:spcBef>
                <a:spcPts val="800"/>
              </a:spcBef>
              <a:buSzTx/>
              <a:buFontTx/>
              <a:buNone/>
              <a:defRPr sz="1728">
                <a:latin typeface="Times New Roman"/>
                <a:ea typeface="Times New Roman"/>
                <a:cs typeface="Times New Roman"/>
                <a:sym typeface="Times New Roman"/>
              </a:defRPr>
            </a:pPr>
          </a:p>
          <a:p>
            <a:pPr marL="0" indent="0" defTabSz="329184">
              <a:spcBef>
                <a:spcPts val="800"/>
              </a:spcBef>
              <a:buSzTx/>
              <a:buFontTx/>
              <a:buNone/>
              <a:defRPr sz="1728">
                <a:latin typeface="Times New Roman"/>
                <a:ea typeface="Times New Roman"/>
                <a:cs typeface="Times New Roman"/>
                <a:sym typeface="Times New Roman"/>
              </a:defRPr>
            </a:pPr>
            <a:r>
              <a:rPr b="1"/>
              <a:t>The Bad:</a:t>
            </a:r>
          </a:p>
          <a:p>
            <a:pPr marL="173254" indent="-173254" defTabSz="329184">
              <a:spcBef>
                <a:spcPts val="800"/>
              </a:spcBef>
              <a:buFontTx/>
              <a:defRPr sz="1728">
                <a:latin typeface="Times New Roman"/>
                <a:ea typeface="Times New Roman"/>
                <a:cs typeface="Times New Roman"/>
                <a:sym typeface="Times New Roman"/>
              </a:defRPr>
            </a:pPr>
            <a:r>
              <a:t>Also three:</a:t>
            </a:r>
          </a:p>
          <a:p>
            <a:pPr lvl="1" marL="447574" indent="-173254" defTabSz="329184">
              <a:spcBef>
                <a:spcPts val="800"/>
              </a:spcBef>
              <a:buFontTx/>
              <a:buChar char="•"/>
              <a:defRPr sz="1728">
                <a:latin typeface="Times New Roman"/>
                <a:ea typeface="Times New Roman"/>
                <a:cs typeface="Times New Roman"/>
                <a:sym typeface="Times New Roman"/>
              </a:defRPr>
            </a:pPr>
            <a:r>
              <a:t>Capital always a substitute for labor</a:t>
            </a:r>
          </a:p>
          <a:p>
            <a:pPr lvl="1" marL="447574" indent="-173254" defTabSz="329184">
              <a:spcBef>
                <a:spcPts val="800"/>
              </a:spcBef>
              <a:buFontTx/>
              <a:buChar char="•"/>
              <a:defRPr sz="1728">
                <a:latin typeface="Times New Roman"/>
                <a:ea typeface="Times New Roman"/>
                <a:cs typeface="Times New Roman"/>
                <a:sym typeface="Times New Roman"/>
              </a:defRPr>
            </a:pPr>
            <a:r>
              <a:t>Markets as always a source of mystification and oppression</a:t>
            </a:r>
          </a:p>
          <a:p>
            <a:pPr lvl="1" marL="447574" indent="-173254" defTabSz="329184">
              <a:spcBef>
                <a:spcPts val="800"/>
              </a:spcBef>
              <a:buFontTx/>
              <a:buChar char="•"/>
              <a:defRPr sz="1728">
                <a:latin typeface="Times New Roman"/>
                <a:ea typeface="Times New Roman"/>
                <a:cs typeface="Times New Roman"/>
                <a:sym typeface="Times New Roman"/>
              </a:defRPr>
            </a:pPr>
            <a:r>
              <a:t>Market economy cannot deliver a good division of income</a:t>
            </a:r>
          </a:p>
          <a:p>
            <a:pPr marL="173254" indent="-173254" defTabSz="329184">
              <a:spcBef>
                <a:spcPts val="800"/>
              </a:spcBef>
              <a:buFontTx/>
              <a:defRPr sz="1728">
                <a:latin typeface="Times New Roman"/>
                <a:ea typeface="Times New Roman"/>
                <a:cs typeface="Times New Roman"/>
                <a:sym typeface="Times New Roman"/>
              </a:defRPr>
            </a:pPr>
            <a:r>
              <a:t>Hegel, Manchester, the (inherited from Ricardo) Labor Theory of Value, and stubbornness responsible for the bad</a:t>
            </a:r>
          </a:p>
        </p:txBody>
      </p:sp>
    </p:spTree>
  </p:cSld>
  <p:clrMapOvr>
    <a:masterClrMapping/>
  </p:clrMapOvr>
  <p:transition xmlns:p14="http://schemas.microsoft.com/office/powerpoint/2010/main" spd="med" advClick="1"/>
</p:sld>
</file>

<file path=ppt/slides/slide10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33" name="Sources of Marx’s Misconceptions: Hegel"/>
          <p:cNvSpPr txBox="1"/>
          <p:nvPr>
            <p:ph type="title" idx="4294967295"/>
          </p:nvPr>
        </p:nvSpPr>
        <p:spPr>
          <a:xfrm>
            <a:off x="277663" y="-1"/>
            <a:ext cx="8572501" cy="1267124"/>
          </a:xfrm>
          <a:prstGeom prst="rect">
            <a:avLst/>
          </a:prstGeom>
        </p:spPr>
        <p:txBody>
          <a:bodyPr>
            <a:normAutofit fontScale="100000" lnSpcReduction="0"/>
          </a:bodyPr>
          <a:lstStyle>
            <a:lvl1pPr defTabSz="288036">
              <a:defRPr sz="3780">
                <a:latin typeface="+mj-lt"/>
                <a:ea typeface="+mj-ea"/>
                <a:cs typeface="+mj-cs"/>
                <a:sym typeface="Helvetica"/>
              </a:defRPr>
            </a:lvl1pPr>
          </a:lstStyle>
          <a:p>
            <a:pPr/>
            <a:r>
              <a:t>Sources of Marx’s Misconceptions: Hegel</a:t>
            </a:r>
          </a:p>
        </p:txBody>
      </p:sp>
      <p:sp>
        <p:nvSpPr>
          <p:cNvPr id="534" name="Here is Engels trying to make Marx’s coquetting with Hegel’s modes of expression clear:…"/>
          <p:cNvSpPr txBox="1"/>
          <p:nvPr>
            <p:ph type="body" idx="4294967295"/>
          </p:nvPr>
        </p:nvSpPr>
        <p:spPr>
          <a:xfrm>
            <a:off x="277663" y="1267122"/>
            <a:ext cx="8572501" cy="5123944"/>
          </a:xfrm>
          <a:prstGeom prst="rect">
            <a:avLst/>
          </a:prstGeom>
        </p:spPr>
        <p:txBody>
          <a:bodyPr>
            <a:normAutofit fontScale="100000" lnSpcReduction="0"/>
          </a:bodyPr>
          <a:lstStyle/>
          <a:p>
            <a:pPr marL="0" indent="0" defTabSz="297179">
              <a:buSzTx/>
              <a:buFontTx/>
              <a:buNone/>
              <a:defRPr sz="1560">
                <a:latin typeface="Times New Roman"/>
                <a:ea typeface="Times New Roman"/>
                <a:cs typeface="Times New Roman"/>
                <a:sym typeface="Times New Roman"/>
              </a:defRPr>
            </a:pPr>
            <a:r>
              <a:rPr b="1"/>
              <a:t>Here is Engels trying to make Marx’s coquetting with Hegel’s modes of expression clear:</a:t>
            </a:r>
          </a:p>
          <a:p>
            <a:pPr marL="156410" indent="-156410" defTabSz="297179">
              <a:buFontTx/>
              <a:defRPr sz="1560">
                <a:latin typeface="Times New Roman"/>
                <a:ea typeface="Times New Roman"/>
                <a:cs typeface="Times New Roman"/>
                <a:sym typeface="Times New Roman"/>
              </a:defRPr>
            </a:pPr>
            <a:r>
              <a:t>“Marx says: ‘It is the negation of negation. This re-establishes individual property, but on the basis of the acquisitions of the capitalist era, i.e., on co-operation of free workers and their possession in common of the land and of the means of production produced by labour…’ </a:t>
            </a:r>
          </a:p>
          <a:p>
            <a:pPr lvl="1" marL="404060" indent="-156410" defTabSz="297179">
              <a:buFontTx/>
              <a:buChar char="•"/>
              <a:defRPr sz="1560">
                <a:latin typeface="Times New Roman"/>
                <a:ea typeface="Times New Roman"/>
                <a:cs typeface="Times New Roman"/>
                <a:sym typeface="Times New Roman"/>
              </a:defRPr>
            </a:pPr>
            <a:r>
              <a:t>The state of things brought about by the expropriation of the expropriators is therefore characterised as the re-establishment of individual property, but </a:t>
            </a:r>
            <a:r>
              <a:rPr i="1"/>
              <a:t>on the basis</a:t>
            </a:r>
            <a:r>
              <a:t> of the social ownership of the land and of the means of production produced by labour itself.</a:t>
            </a:r>
          </a:p>
          <a:p>
            <a:pPr lvl="1" marL="404060" indent="-156410" defTabSz="297179">
              <a:buFontTx/>
              <a:buChar char="•"/>
              <a:defRPr sz="1560">
                <a:latin typeface="Times New Roman"/>
                <a:ea typeface="Times New Roman"/>
                <a:cs typeface="Times New Roman"/>
                <a:sym typeface="Times New Roman"/>
              </a:defRPr>
            </a:pPr>
            <a:r>
              <a:t>To anyone who understands plain talk this means that social ownership extends to the land and the other means of production, and individual ownership to the products, that is, the articles of consumption. </a:t>
            </a:r>
          </a:p>
          <a:p>
            <a:pPr lvl="1" marL="404060" indent="-156410" defTabSz="297179">
              <a:buFontTx/>
              <a:buChar char="•"/>
              <a:defRPr sz="1560">
                <a:latin typeface="Times New Roman"/>
                <a:ea typeface="Times New Roman"/>
                <a:cs typeface="Times New Roman"/>
                <a:sym typeface="Times New Roman"/>
              </a:defRPr>
            </a:pPr>
            <a:r>
              <a:t>And in order to make the matter comprehensible even to children of six, Marx assumes on page 56 ‘a community of free individuals, carrying on their work with the means of production in common, in which the labour-power of all the different individuals is consciously applied as the combined labour-power of the community’, that is, a society organised on a socialist basis; and </a:t>
            </a:r>
          </a:p>
          <a:p>
            <a:pPr lvl="1" marL="404060" indent="-156410" defTabSz="297179">
              <a:buFontTx/>
              <a:buChar char="•"/>
              <a:defRPr sz="1560">
                <a:latin typeface="Times New Roman"/>
                <a:ea typeface="Times New Roman"/>
                <a:cs typeface="Times New Roman"/>
                <a:sym typeface="Times New Roman"/>
              </a:defRPr>
            </a:pPr>
            <a:r>
              <a:t>he continues: ‘The total product of our community is a social product. One portion serves as fresh means of production and remains social. But another portion is consumed by the members as means of subsistence. A distribution of this portion amongst them is consequently necessary’. </a:t>
            </a:r>
          </a:p>
          <a:p>
            <a:pPr lvl="1" marL="404060" indent="-156410" defTabSz="297179">
              <a:buFontTx/>
              <a:buChar char="•"/>
              <a:defRPr sz="1560">
                <a:latin typeface="Times New Roman"/>
                <a:ea typeface="Times New Roman"/>
                <a:cs typeface="Times New Roman"/>
                <a:sym typeface="Times New Roman"/>
              </a:defRPr>
            </a:pPr>
            <a:r>
              <a:t>And surely that is clear enough even for Herr Dühring, in spite of his having Hegel on his brain…”</a:t>
            </a:r>
          </a:p>
          <a:p>
            <a:pPr marL="156410" indent="-156410" defTabSz="297179">
              <a:buFontTx/>
              <a:defRPr sz="1560">
                <a:latin typeface="Times New Roman"/>
                <a:ea typeface="Times New Roman"/>
                <a:cs typeface="Times New Roman"/>
                <a:sym typeface="Times New Roman"/>
              </a:defRPr>
            </a:pPr>
            <a:r>
              <a:t>This does not help</a:t>
            </a:r>
          </a:p>
        </p:txBody>
      </p:sp>
    </p:spTree>
  </p:cSld>
  <p:clrMapOvr>
    <a:masterClrMapping/>
  </p:clrMapOvr>
  <p:transition xmlns:p14="http://schemas.microsoft.com/office/powerpoint/2010/main" spd="med" advClick="1"/>
</p:sld>
</file>

<file path=ppt/slides/slide10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36" name="Sources of Marx’s Misconceptions"/>
          <p:cNvSpPr txBox="1"/>
          <p:nvPr>
            <p:ph type="title" idx="4294967295"/>
          </p:nvPr>
        </p:nvSpPr>
        <p:spPr>
          <a:xfrm>
            <a:off x="277663" y="-1"/>
            <a:ext cx="8572501" cy="1267124"/>
          </a:xfrm>
          <a:prstGeom prst="rect">
            <a:avLst/>
          </a:prstGeom>
        </p:spPr>
        <p:txBody>
          <a:bodyPr>
            <a:normAutofit fontScale="100000" lnSpcReduction="0"/>
          </a:bodyPr>
          <a:lstStyle>
            <a:lvl1pPr defTabSz="306324">
              <a:defRPr sz="4020">
                <a:latin typeface="+mj-lt"/>
                <a:ea typeface="+mj-ea"/>
                <a:cs typeface="+mj-cs"/>
                <a:sym typeface="Helvetica"/>
              </a:defRPr>
            </a:lvl1pPr>
          </a:lstStyle>
          <a:p>
            <a:pPr/>
            <a:r>
              <a:t>Sources of Marx’s Misconceptions</a:t>
            </a:r>
          </a:p>
        </p:txBody>
      </p:sp>
      <p:sp>
        <p:nvSpPr>
          <p:cNvPr id="537" name="Manchester:…"/>
          <p:cNvSpPr txBox="1"/>
          <p:nvPr>
            <p:ph type="body" idx="4294967295"/>
          </p:nvPr>
        </p:nvSpPr>
        <p:spPr>
          <a:xfrm>
            <a:off x="277663" y="1267122"/>
            <a:ext cx="8572501" cy="5123944"/>
          </a:xfrm>
          <a:prstGeom prst="rect">
            <a:avLst/>
          </a:prstGeom>
        </p:spPr>
        <p:txBody>
          <a:bodyPr>
            <a:normAutofit fontScale="100000" lnSpcReduction="0"/>
          </a:bodyPr>
          <a:lstStyle/>
          <a:p>
            <a:pPr marL="0" indent="0" defTabSz="393192">
              <a:spcBef>
                <a:spcPts val="1000"/>
              </a:spcBef>
              <a:buSzTx/>
              <a:buFontTx/>
              <a:buNone/>
              <a:defRPr sz="2064">
                <a:latin typeface="Times New Roman"/>
                <a:ea typeface="Times New Roman"/>
                <a:cs typeface="Times New Roman"/>
                <a:sym typeface="Times New Roman"/>
              </a:defRPr>
            </a:pPr>
            <a:r>
              <a:rPr b="1"/>
              <a:t>Manchester:</a:t>
            </a:r>
          </a:p>
          <a:p>
            <a:pPr marL="206943" indent="-206943" defTabSz="393192">
              <a:spcBef>
                <a:spcPts val="1000"/>
              </a:spcBef>
              <a:buFontTx/>
              <a:defRPr sz="2064">
                <a:latin typeface="Times New Roman"/>
                <a:ea typeface="Times New Roman"/>
                <a:cs typeface="Times New Roman"/>
                <a:sym typeface="Times New Roman"/>
              </a:defRPr>
            </a:pPr>
            <a:r>
              <a:t>Manchester, especially in the aftermath of the Irish Potato Famine, an unusual outlier—not a model for the future…</a:t>
            </a:r>
          </a:p>
          <a:p>
            <a:pPr marL="0" indent="0" defTabSz="393192">
              <a:spcBef>
                <a:spcPts val="1000"/>
              </a:spcBef>
              <a:buSzTx/>
              <a:buFontTx/>
              <a:buNone/>
              <a:defRPr sz="2064">
                <a:latin typeface="Times New Roman"/>
                <a:ea typeface="Times New Roman"/>
                <a:cs typeface="Times New Roman"/>
                <a:sym typeface="Times New Roman"/>
              </a:defRPr>
            </a:pPr>
          </a:p>
          <a:p>
            <a:pPr marL="0" indent="0" defTabSz="393192">
              <a:spcBef>
                <a:spcPts val="1000"/>
              </a:spcBef>
              <a:buSzTx/>
              <a:buFontTx/>
              <a:buNone/>
              <a:defRPr sz="2064">
                <a:latin typeface="Times New Roman"/>
                <a:ea typeface="Times New Roman"/>
                <a:cs typeface="Times New Roman"/>
                <a:sym typeface="Times New Roman"/>
              </a:defRPr>
            </a:pPr>
            <a:r>
              <a:rPr b="1"/>
              <a:t>The Labor Theory of Value:</a:t>
            </a:r>
          </a:p>
          <a:p>
            <a:pPr marL="206943" indent="-206943" defTabSz="393192">
              <a:spcBef>
                <a:spcPts val="1000"/>
              </a:spcBef>
              <a:buFontTx/>
              <a:defRPr sz="2064">
                <a:latin typeface="Times New Roman"/>
                <a:ea typeface="Times New Roman"/>
                <a:cs typeface="Times New Roman"/>
                <a:sym typeface="Times New Roman"/>
              </a:defRPr>
            </a:pPr>
            <a:r>
              <a:t>It just does not work…</a:t>
            </a:r>
          </a:p>
          <a:p>
            <a:pPr marL="0" indent="0" defTabSz="393192">
              <a:spcBef>
                <a:spcPts val="1000"/>
              </a:spcBef>
              <a:buSzTx/>
              <a:buFontTx/>
              <a:buNone/>
              <a:defRPr sz="2064">
                <a:latin typeface="Times New Roman"/>
                <a:ea typeface="Times New Roman"/>
                <a:cs typeface="Times New Roman"/>
                <a:sym typeface="Times New Roman"/>
              </a:defRPr>
            </a:pPr>
          </a:p>
          <a:p>
            <a:pPr marL="0" indent="0" defTabSz="393192">
              <a:spcBef>
                <a:spcPts val="1000"/>
              </a:spcBef>
              <a:buSzTx/>
              <a:buFontTx/>
              <a:buNone/>
              <a:defRPr sz="2064">
                <a:latin typeface="Times New Roman"/>
                <a:ea typeface="Times New Roman"/>
                <a:cs typeface="Times New Roman"/>
                <a:sym typeface="Times New Roman"/>
              </a:defRPr>
            </a:pPr>
            <a:r>
              <a:rPr b="1"/>
              <a:t>Stubbornness:</a:t>
            </a:r>
          </a:p>
          <a:p>
            <a:pPr marL="206943" indent="-206943" defTabSz="393192">
              <a:spcBef>
                <a:spcPts val="1000"/>
              </a:spcBef>
              <a:buFontTx/>
              <a:defRPr sz="2064">
                <a:latin typeface="Times New Roman"/>
                <a:ea typeface="Times New Roman"/>
                <a:cs typeface="Times New Roman"/>
                <a:sym typeface="Times New Roman"/>
              </a:defRPr>
            </a:pPr>
            <a:r>
              <a:t>What do you do when the world surprises you?</a:t>
            </a:r>
          </a:p>
          <a:p>
            <a:pPr marL="206943" indent="-206943" defTabSz="393192">
              <a:spcBef>
                <a:spcPts val="1000"/>
              </a:spcBef>
              <a:buFontTx/>
              <a:defRPr sz="2064">
                <a:latin typeface="Times New Roman"/>
                <a:ea typeface="Times New Roman"/>
                <a:cs typeface="Times New Roman"/>
                <a:sym typeface="Times New Roman"/>
              </a:defRPr>
            </a:pPr>
            <a:r>
              <a:t>Do you double down, and turn all the ingenuity of your brain to figuring out reasons why what you had thought to be true and what is apparently false is true after all?</a:t>
            </a:r>
          </a:p>
          <a:p>
            <a:pPr marL="206943" indent="-206943" defTabSz="393192">
              <a:spcBef>
                <a:spcPts val="1000"/>
              </a:spcBef>
              <a:buFontTx/>
              <a:defRPr sz="2064">
                <a:latin typeface="Times New Roman"/>
                <a:ea typeface="Times New Roman"/>
                <a:cs typeface="Times New Roman"/>
                <a:sym typeface="Times New Roman"/>
              </a:defRPr>
            </a:pPr>
            <a:r>
              <a:t>Or do you mark your beliefs to market?</a:t>
            </a:r>
          </a:p>
        </p:txBody>
      </p:sp>
    </p:spTree>
  </p:cSld>
  <p:clrMapOvr>
    <a:masterClrMapping/>
  </p:clrMapOvr>
  <p:transition xmlns:p14="http://schemas.microsoft.com/office/powerpoint/2010/main" spd="med" advClick="1"/>
</p:sld>
</file>

<file path=ppt/slides/slide10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39" name="A Paragraph to Note"/>
          <p:cNvSpPr txBox="1"/>
          <p:nvPr>
            <p:ph type="title" idx="4294967295"/>
          </p:nvPr>
        </p:nvSpPr>
        <p:spPr>
          <a:xfrm>
            <a:off x="277663" y="-1"/>
            <a:ext cx="8572501" cy="1267124"/>
          </a:xfrm>
          <a:prstGeom prst="rect">
            <a:avLst/>
          </a:prstGeom>
        </p:spPr>
        <p:txBody>
          <a:bodyPr>
            <a:normAutofit fontScale="100000" lnSpcReduction="0"/>
          </a:bodyPr>
          <a:lstStyle>
            <a:lvl1pPr>
              <a:defRPr sz="6000">
                <a:latin typeface="+mj-lt"/>
                <a:ea typeface="+mj-ea"/>
                <a:cs typeface="+mj-cs"/>
                <a:sym typeface="Helvetica"/>
              </a:defRPr>
            </a:lvl1pPr>
          </a:lstStyle>
          <a:p>
            <a:pPr/>
            <a:r>
              <a:t>A Paragraph to Note</a:t>
            </a:r>
          </a:p>
        </p:txBody>
      </p:sp>
      <p:sp>
        <p:nvSpPr>
          <p:cNvPr id="540" name="How should we read this paragraph?:…"/>
          <p:cNvSpPr txBox="1"/>
          <p:nvPr>
            <p:ph type="body" idx="4294967295"/>
          </p:nvPr>
        </p:nvSpPr>
        <p:spPr>
          <a:xfrm>
            <a:off x="277663" y="1267122"/>
            <a:ext cx="8572501" cy="5123944"/>
          </a:xfrm>
          <a:prstGeom prst="rect">
            <a:avLst/>
          </a:prstGeom>
        </p:spPr>
        <p:txBody>
          <a:bodyPr>
            <a:normAutofit fontScale="100000" lnSpcReduction="0"/>
          </a:bodyPr>
          <a:lstStyle/>
          <a:p>
            <a:pPr marL="0" indent="0" defTabSz="370331">
              <a:spcBef>
                <a:spcPts val="900"/>
              </a:spcBef>
              <a:buSzTx/>
              <a:buFontTx/>
              <a:buNone/>
              <a:defRPr sz="1944">
                <a:latin typeface="Times New Roman"/>
                <a:ea typeface="Times New Roman"/>
                <a:cs typeface="Times New Roman"/>
                <a:sym typeface="Times New Roman"/>
              </a:defRPr>
            </a:pPr>
            <a:r>
              <a:rPr b="1"/>
              <a:t>How should we read this paragraph?:</a:t>
            </a:r>
          </a:p>
          <a:p>
            <a:pPr marL="194911" indent="-194911" defTabSz="370331">
              <a:spcBef>
                <a:spcPts val="900"/>
              </a:spcBef>
              <a:buFontTx/>
              <a:defRPr sz="1944">
                <a:latin typeface="Times New Roman"/>
                <a:ea typeface="Times New Roman"/>
                <a:cs typeface="Times New Roman"/>
                <a:sym typeface="Times New Roman"/>
              </a:defRPr>
            </a:pPr>
            <a:r>
              <a:t>“The law... of surplus-value produced... clearly contradicts all experience based on appearance.... A cotton spinner, who... employs... little variable capital, does not, on account of this, pocket less profit or surplus-value than a baker... [with] much variable... capital. For the solution of this apparent contradiction, many intermediate terms are as yet wanted, as from the standpoint of elementary algebra many intermediate terms are wanted to understand that 0/0 may represent an actual magnitude.... It will be seen later how the school of Ricardo has come to grief over this stumbling block. Vulgar economy which, indeed, ‘has really learnt nothing’, here as everywhere sticks to appearances in opposition to the law which regulates and explains them. In opposition to Spinoza, it believes that “ignorance is a sufficient reason”...</a:t>
            </a:r>
          </a:p>
          <a:p>
            <a:pPr marL="194911" indent="-194911" defTabSz="370331">
              <a:spcBef>
                <a:spcPts val="900"/>
              </a:spcBef>
              <a:buFontTx/>
              <a:defRPr sz="1944">
                <a:latin typeface="Times New Roman"/>
                <a:ea typeface="Times New Roman"/>
                <a:cs typeface="Times New Roman"/>
                <a:sym typeface="Times New Roman"/>
              </a:defRPr>
            </a:pPr>
            <a:r>
              <a:t>That equal capitals deployed over equal times with equal degrees of risk yield equal profits independent of how many workers their deployment sets to work should have made Marx rethink.</a:t>
            </a:r>
          </a:p>
          <a:p>
            <a:pPr marL="194911" indent="-194911" defTabSz="370331">
              <a:spcBef>
                <a:spcPts val="900"/>
              </a:spcBef>
              <a:buFontTx/>
              <a:defRPr sz="1944">
                <a:latin typeface="Times New Roman"/>
                <a:ea typeface="Times New Roman"/>
                <a:cs typeface="Times New Roman"/>
                <a:sym typeface="Times New Roman"/>
              </a:defRPr>
            </a:pPr>
            <a:r>
              <a:t>But it did not: instead it made him add epicycle upon epicycle…</a:t>
            </a:r>
          </a:p>
        </p:txBody>
      </p:sp>
    </p:spTree>
  </p:cSld>
  <p:clrMapOvr>
    <a:masterClrMapping/>
  </p:clrMapOvr>
  <p:transition xmlns:p14="http://schemas.microsoft.com/office/powerpoint/2010/main" spd="med" advClick="1"/>
</p:sld>
</file>

<file path=ppt/slides/slide10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42" name="David Landes: Why Northwest Europe? Why Not China?"/>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latin typeface="+mj-lt"/>
                <a:ea typeface="+mj-ea"/>
                <a:cs typeface="+mj-cs"/>
                <a:sym typeface="Helvetica"/>
              </a:defRPr>
            </a:lvl1pPr>
          </a:lstStyle>
          <a:p>
            <a:pPr/>
            <a:r>
              <a:t>David Landes: Why Northwest Europe? Why Not China?</a:t>
            </a:r>
          </a:p>
        </p:txBody>
      </p:sp>
      <p:sp>
        <p:nvSpPr>
          <p:cNvPr id="543" name="9:55-10:10"/>
          <p:cNvSpPr txBox="1"/>
          <p:nvPr/>
        </p:nvSpPr>
        <p:spPr>
          <a:xfrm>
            <a:off x="-1" y="6487159"/>
            <a:ext cx="1620925" cy="3484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Times New Roman"/>
                <a:ea typeface="Times New Roman"/>
                <a:cs typeface="Times New Roman"/>
                <a:sym typeface="Times New Roman"/>
              </a:defRPr>
            </a:lvl1pPr>
          </a:lstStyle>
          <a:p>
            <a:pPr/>
            <a:r>
              <a:t>9:55-10:10</a:t>
            </a:r>
          </a:p>
        </p:txBody>
      </p:sp>
      <p:sp>
        <p:nvSpPr>
          <p:cNvPr id="544" name="China had two chances:…"/>
          <p:cNvSpPr txBox="1"/>
          <p:nvPr/>
        </p:nvSpPr>
        <p:spPr>
          <a:xfrm>
            <a:off x="277663" y="1270000"/>
            <a:ext cx="8572501" cy="5217160"/>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defTabSz="265175">
              <a:spcBef>
                <a:spcPts val="600"/>
              </a:spcBef>
              <a:defRPr b="1" sz="1392">
                <a:latin typeface="+mj-lt"/>
                <a:ea typeface="+mj-ea"/>
                <a:cs typeface="+mj-cs"/>
                <a:sym typeface="Helvetica"/>
              </a:defRPr>
            </a:pPr>
            <a:r>
              <a:t>China had two chances:</a:t>
            </a:r>
          </a:p>
          <a:p>
            <a:pPr marL="139566" indent="-139566" defTabSz="265175">
              <a:spcBef>
                <a:spcPts val="600"/>
              </a:spcBef>
              <a:buSzPct val="100000"/>
              <a:buChar char="•"/>
              <a:defRPr sz="1392">
                <a:latin typeface="Times New Roman"/>
                <a:ea typeface="Times New Roman"/>
                <a:cs typeface="Times New Roman"/>
                <a:sym typeface="Times New Roman"/>
              </a:defRPr>
            </a:pPr>
            <a:r>
              <a:t>First, to generate a continuing, self-sustaining process of scientific and technological advance on the basis of its indigenous traditions and achievements</a:t>
            </a:r>
          </a:p>
          <a:p>
            <a:pPr marL="139566" indent="-139566" defTabSz="265175">
              <a:spcBef>
                <a:spcPts val="600"/>
              </a:spcBef>
              <a:buSzPct val="100000"/>
              <a:buChar char="•"/>
              <a:defRPr sz="1392">
                <a:latin typeface="Times New Roman"/>
                <a:ea typeface="Times New Roman"/>
                <a:cs typeface="Times New Roman"/>
                <a:sym typeface="Times New Roman"/>
              </a:defRPr>
            </a:pPr>
            <a:r>
              <a:t>Second, to learn from European science and technology once the foreign “barbarians” entered the Chi- nese domain in the sixteenth century. </a:t>
            </a:r>
          </a:p>
          <a:p>
            <a:pPr marL="139566" indent="-139566" defTabSz="265175">
              <a:spcBef>
                <a:spcPts val="600"/>
              </a:spcBef>
              <a:buSzPct val="100000"/>
              <a:buChar char="•"/>
              <a:defRPr sz="1392">
                <a:latin typeface="Times New Roman"/>
                <a:ea typeface="Times New Roman"/>
                <a:cs typeface="Times New Roman"/>
                <a:sym typeface="Times New Roman"/>
              </a:defRPr>
            </a:pPr>
            <a:r>
              <a:t>The first failure has elicited much scholarly inquiry and analysis. And yet it remains an abiding mystery.</a:t>
            </a:r>
          </a:p>
          <a:p>
            <a:pPr marL="139566" indent="-139566" defTabSz="265175">
              <a:spcBef>
                <a:spcPts val="600"/>
              </a:spcBef>
              <a:buSzPct val="100000"/>
              <a:buChar char="•"/>
              <a:defRPr sz="1392">
                <a:latin typeface="Times New Roman"/>
                <a:ea typeface="Times New Roman"/>
                <a:cs typeface="Times New Roman"/>
                <a:sym typeface="Times New Roman"/>
              </a:defRPr>
            </a:pPr>
            <a:r>
              <a:t>Chinese priority: </a:t>
            </a:r>
          </a:p>
          <a:p>
            <a:pPr lvl="1" marL="360546" indent="-139566" defTabSz="265175">
              <a:spcBef>
                <a:spcPts val="600"/>
              </a:spcBef>
              <a:buSzPct val="100000"/>
              <a:buChar char="•"/>
              <a:defRPr sz="1392">
                <a:latin typeface="Times New Roman"/>
                <a:ea typeface="Times New Roman"/>
                <a:cs typeface="Times New Roman"/>
                <a:sym typeface="Times New Roman"/>
              </a:defRPr>
            </a:pPr>
            <a:r>
              <a:rPr b="1"/>
              <a:t>Textiles</a:t>
            </a:r>
            <a:r>
              <a:t>: a power-driven spinning machine in the thirteenth century, some 500 years before the England of the Industrial Revolution knew water frames and mules</a:t>
            </a:r>
          </a:p>
          <a:p>
            <a:pPr lvl="1" marL="360546" indent="-139566" defTabSz="265175">
              <a:spcBef>
                <a:spcPts val="600"/>
              </a:spcBef>
              <a:buSzPct val="100000"/>
              <a:buChar char="•"/>
              <a:defRPr sz="1392">
                <a:latin typeface="Times New Roman"/>
                <a:ea typeface="Times New Roman"/>
                <a:cs typeface="Times New Roman"/>
                <a:sym typeface="Times New Roman"/>
              </a:defRPr>
            </a:pPr>
            <a:r>
              <a:rPr b="1"/>
              <a:t>Iron</a:t>
            </a:r>
            <a:r>
              <a:t>: China early learned to use coal and probably coke (as against charcoal) in blast furnaces for smelting iron and were turning out perhaps as many as 125,000 tons of pig iron by the later eleventh </a:t>
            </a:r>
          </a:p>
          <a:p>
            <a:pPr lvl="1" marL="360546" indent="-139566" defTabSz="265175">
              <a:spcBef>
                <a:spcPts val="600"/>
              </a:spcBef>
              <a:buSzPct val="100000"/>
              <a:buChar char="•"/>
              <a:defRPr sz="1392">
                <a:latin typeface="Times New Roman"/>
                <a:ea typeface="Times New Roman"/>
                <a:cs typeface="Times New Roman"/>
                <a:sym typeface="Times New Roman"/>
              </a:defRPr>
            </a:pPr>
            <a:r>
              <a:rPr b="1"/>
              <a:t>Other industries</a:t>
            </a:r>
            <a:r>
              <a:t>: the wheelbarrow, the stirrup, the rigid horse collar (to prevent choking), the compass, paper, printing, gunpowder, porcelain </a:t>
            </a:r>
          </a:p>
          <a:p>
            <a:pPr marL="139566" indent="-139566" defTabSz="265175">
              <a:spcBef>
                <a:spcPts val="600"/>
              </a:spcBef>
              <a:buSzPct val="100000"/>
              <a:buChar char="•"/>
              <a:defRPr sz="1392">
                <a:latin typeface="Times New Roman"/>
                <a:ea typeface="Times New Roman"/>
                <a:cs typeface="Times New Roman"/>
                <a:sym typeface="Times New Roman"/>
              </a:defRPr>
            </a:pPr>
            <a:r>
              <a:t>The mystery lies in the failure of China to realize the potential of some of the most important of these inventions….  </a:t>
            </a:r>
          </a:p>
          <a:p>
            <a:pPr marL="139566" indent="-139566" defTabSz="265175">
              <a:spcBef>
                <a:spcPts val="600"/>
              </a:spcBef>
              <a:buSzPct val="100000"/>
              <a:buChar char="•"/>
              <a:defRPr sz="1392">
                <a:latin typeface="Times New Roman"/>
                <a:ea typeface="Times New Roman"/>
                <a:cs typeface="Times New Roman"/>
                <a:sym typeface="Times New Roman"/>
              </a:defRPr>
            </a:pPr>
            <a:r>
              <a:t>Chinese industrial history offers a number of examples of technological regression and oblivion:</a:t>
            </a:r>
          </a:p>
          <a:p>
            <a:pPr lvl="1" marL="360546" indent="-139566" defTabSz="265175">
              <a:spcBef>
                <a:spcPts val="600"/>
              </a:spcBef>
              <a:buSzPct val="100000"/>
              <a:buChar char="•"/>
              <a:defRPr sz="1392">
                <a:latin typeface="Times New Roman"/>
                <a:ea typeface="Times New Roman"/>
                <a:cs typeface="Times New Roman"/>
                <a:sym typeface="Times New Roman"/>
              </a:defRPr>
            </a:pPr>
            <a:r>
              <a:t>The machine to spin hemp was never adapted to the manufacture of cotton</a:t>
            </a:r>
          </a:p>
          <a:p>
            <a:pPr lvl="1" marL="360546" indent="-139566" defTabSz="265175">
              <a:spcBef>
                <a:spcPts val="600"/>
              </a:spcBef>
              <a:buSzPct val="100000"/>
              <a:buChar char="•"/>
              <a:defRPr sz="1392">
                <a:latin typeface="Times New Roman"/>
                <a:ea typeface="Times New Roman"/>
                <a:cs typeface="Times New Roman"/>
                <a:sym typeface="Times New Roman"/>
              </a:defRPr>
            </a:pPr>
            <a:r>
              <a:t>Cotton spinning was never mechanized</a:t>
            </a:r>
          </a:p>
          <a:p>
            <a:pPr lvl="1" marL="360546" indent="-139566" defTabSz="265175">
              <a:spcBef>
                <a:spcPts val="600"/>
              </a:spcBef>
              <a:buSzPct val="100000"/>
              <a:buChar char="•"/>
              <a:defRPr sz="1392">
                <a:latin typeface="Times New Roman"/>
                <a:ea typeface="Times New Roman"/>
                <a:cs typeface="Times New Roman"/>
                <a:sym typeface="Times New Roman"/>
              </a:defRPr>
            </a:pPr>
            <a:r>
              <a:t>Coal/coke smelting was allowed to fall into disuse, along with the iron industry</a:t>
            </a:r>
            <a:br/>
          </a:p>
        </p:txBody>
      </p:sp>
    </p:spTree>
  </p:cSld>
  <p:clrMapOvr>
    <a:masterClrMapping/>
  </p:clrMapOvr>
  <p:transition xmlns:p14="http://schemas.microsoft.com/office/powerpoint/2010/main" spd="med" advClick="1"/>
</p:sld>
</file>

<file path=ppt/slides/slide10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46" name="Landes: Conventional Explanations (of European Success) Inadequate"/>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0080"/>
                </a:solidFill>
              </a:defRPr>
            </a:lvl1pPr>
          </a:lstStyle>
          <a:p>
            <a:pPr/>
            <a:r>
              <a:t>Landes: Conventional Explanations (of European Success) Inadequate</a:t>
            </a:r>
          </a:p>
        </p:txBody>
      </p:sp>
      <p:sp>
        <p:nvSpPr>
          <p:cNvPr id="547" name="But almost every element usually regarded by historians as a major contributory cause to the Industrial Revolution in north-western Europe was also present in China:…"/>
          <p:cNvSpPr txBox="1"/>
          <p:nvPr/>
        </p:nvSpPr>
        <p:spPr>
          <a:xfrm>
            <a:off x="277663" y="1270000"/>
            <a:ext cx="8572501" cy="5217160"/>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defTabSz="352043">
              <a:spcBef>
                <a:spcPts val="900"/>
              </a:spcBef>
              <a:defRPr b="1" sz="1848">
                <a:latin typeface="+mj-lt"/>
                <a:ea typeface="+mj-ea"/>
                <a:cs typeface="+mj-cs"/>
                <a:sym typeface="Helvetica"/>
              </a:defRPr>
            </a:pPr>
            <a:r>
              <a:t>But almost every element usually regarded by historians as a major contributory cause to the Industrial Revolution in north-western Europe was also present in China:</a:t>
            </a:r>
          </a:p>
          <a:p>
            <a:pPr lvl="1" marL="478656" indent="-185286" defTabSz="352043">
              <a:spcBef>
                <a:spcPts val="900"/>
              </a:spcBef>
              <a:buSzPct val="100000"/>
              <a:buChar char="•"/>
              <a:defRPr sz="1848">
                <a:latin typeface="Times New Roman"/>
                <a:ea typeface="Times New Roman"/>
                <a:cs typeface="Times New Roman"/>
                <a:sym typeface="Times New Roman"/>
              </a:defRPr>
            </a:pPr>
            <a:r>
              <a:t>A revolution in the relations between social classes, at least in the countryside</a:t>
            </a:r>
          </a:p>
          <a:p>
            <a:pPr lvl="1" marL="478656" indent="-185286" defTabSz="352043">
              <a:spcBef>
                <a:spcPts val="900"/>
              </a:spcBef>
              <a:buSzPct val="100000"/>
              <a:buChar char="•"/>
              <a:defRPr sz="1848">
                <a:latin typeface="Times New Roman"/>
                <a:ea typeface="Times New Roman"/>
                <a:cs typeface="Times New Roman"/>
                <a:sym typeface="Times New Roman"/>
              </a:defRPr>
            </a:pPr>
            <a:r>
              <a:t>Only Galilean-Newtonian science was missing; but in the short run this was not important. </a:t>
            </a:r>
          </a:p>
          <a:p>
            <a:pPr lvl="1" marL="478656" indent="-185286" defTabSz="352043">
              <a:spcBef>
                <a:spcPts val="900"/>
              </a:spcBef>
              <a:buSzPct val="100000"/>
              <a:buChar char="•"/>
              <a:defRPr sz="1848">
                <a:latin typeface="Times New Roman"/>
                <a:ea typeface="Times New Roman"/>
                <a:cs typeface="Times New Roman"/>
                <a:sym typeface="Times New Roman"/>
              </a:defRPr>
            </a:pPr>
            <a:r>
              <a:t>Had the Chinese possessed, or developed, the seventeenth-century European mania for tinkering and improving, they could easily have made an efficient spinning machine out of the primitive model described by Wang Chen. </a:t>
            </a:r>
          </a:p>
          <a:p>
            <a:pPr lvl="1" marL="478656" indent="-185286" defTabSz="352043">
              <a:spcBef>
                <a:spcPts val="900"/>
              </a:spcBef>
              <a:buSzPct val="100000"/>
              <a:buChar char="•"/>
              <a:defRPr sz="1848">
                <a:latin typeface="Times New Roman"/>
                <a:ea typeface="Times New Roman"/>
                <a:cs typeface="Times New Roman"/>
                <a:sym typeface="Times New Roman"/>
              </a:defRPr>
            </a:pPr>
            <a:r>
              <a:t>A steam engine would have been more difficult; but it should not have posed insuperable difficulties to a people who had been building double-acting piston flame-throwers in the Sung dynasty. </a:t>
            </a:r>
          </a:p>
          <a:p>
            <a:pPr lvl="1" marL="478656" indent="-185286" defTabSz="352043">
              <a:spcBef>
                <a:spcPts val="900"/>
              </a:spcBef>
              <a:buSzPct val="100000"/>
              <a:buChar char="•"/>
              <a:defRPr sz="1848">
                <a:latin typeface="Times New Roman"/>
                <a:ea typeface="Times New Roman"/>
                <a:cs typeface="Times New Roman"/>
                <a:sym typeface="Times New Roman"/>
              </a:defRPr>
            </a:pPr>
            <a:r>
              <a:t>The crucial point is that nobody tried. </a:t>
            </a:r>
          </a:p>
          <a:p>
            <a:pPr lvl="1" marL="478656" indent="-185286" defTabSz="352043">
              <a:spcBef>
                <a:spcPts val="900"/>
              </a:spcBef>
              <a:buSzPct val="100000"/>
              <a:buChar char="•"/>
              <a:defRPr sz="1848">
                <a:latin typeface="Times New Roman"/>
                <a:ea typeface="Times New Roman"/>
                <a:cs typeface="Times New Roman"/>
                <a:sym typeface="Times New Roman"/>
              </a:defRPr>
            </a:pPr>
            <a:r>
              <a:t>In most fields, agriculture being the chief exception, Chinese technology stopped progressing well before the point at which a lack of scientific knowledge had become a serious obstacle</a:t>
            </a:r>
          </a:p>
        </p:txBody>
      </p:sp>
      <p:sp>
        <p:nvSpPr>
          <p:cNvPr id="548" name="9:55-10:10"/>
          <p:cNvSpPr txBox="1"/>
          <p:nvPr/>
        </p:nvSpPr>
        <p:spPr>
          <a:xfrm>
            <a:off x="-1" y="6487159"/>
            <a:ext cx="1620925" cy="3484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Times New Roman"/>
                <a:ea typeface="Times New Roman"/>
                <a:cs typeface="Times New Roman"/>
                <a:sym typeface="Times New Roman"/>
              </a:defRPr>
            </a:lvl1pPr>
          </a:lstStyle>
          <a:p>
            <a:pPr/>
            <a:r>
              <a:t>9:55-10:10</a:t>
            </a:r>
          </a:p>
        </p:txBody>
      </p:sp>
    </p:spTree>
  </p:cSld>
  <p:clrMapOvr>
    <a:masterClrMapping/>
  </p:clrMapOvr>
  <p:transition xmlns:p14="http://schemas.microsoft.com/office/powerpoint/2010/main" spd="med" advClick="1"/>
</p:sld>
</file>

<file path=ppt/slides/slide10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50" name="Landes: Sinologist Explanations (of China’s Failure)"/>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0080"/>
                </a:solidFill>
              </a:defRPr>
            </a:lvl1pPr>
          </a:lstStyle>
          <a:p>
            <a:pPr/>
            <a:r>
              <a:t>Landes: Sinologist Explanations (of China’s Failure)</a:t>
            </a:r>
          </a:p>
        </p:txBody>
      </p:sp>
      <p:sp>
        <p:nvSpPr>
          <p:cNvPr id="551" name="Partial explanations only:…"/>
          <p:cNvSpPr txBox="1"/>
          <p:nvPr/>
        </p:nvSpPr>
        <p:spPr>
          <a:xfrm>
            <a:off x="277663" y="1270000"/>
            <a:ext cx="8572501" cy="5217160"/>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defTabSz="265175">
              <a:spcBef>
                <a:spcPts val="600"/>
              </a:spcBef>
              <a:defRPr b="1" sz="1392">
                <a:latin typeface="+mj-lt"/>
                <a:ea typeface="+mj-ea"/>
                <a:cs typeface="+mj-cs"/>
                <a:sym typeface="Helvetica"/>
              </a:defRPr>
            </a:pPr>
            <a:r>
              <a:t>Partial explanations only:</a:t>
            </a:r>
          </a:p>
          <a:p>
            <a:pPr marL="139566" indent="-139566" defTabSz="265175">
              <a:spcBef>
                <a:spcPts val="600"/>
              </a:spcBef>
              <a:buSzPct val="100000"/>
              <a:buChar char="•"/>
              <a:defRPr sz="1392">
                <a:latin typeface="Times New Roman"/>
                <a:ea typeface="Times New Roman"/>
                <a:cs typeface="Times New Roman"/>
                <a:sym typeface="Times New Roman"/>
              </a:defRPr>
            </a:pPr>
            <a:r>
              <a:t>First, China lacked a free market and institutionalized property rights. </a:t>
            </a:r>
          </a:p>
          <a:p>
            <a:pPr marL="139566" indent="-139566" defTabSz="265175">
              <a:spcBef>
                <a:spcPts val="600"/>
              </a:spcBef>
              <a:buSzPct val="100000"/>
              <a:buChar char="•"/>
              <a:defRPr sz="1392">
                <a:latin typeface="Times New Roman"/>
                <a:ea typeface="Times New Roman"/>
                <a:cs typeface="Times New Roman"/>
                <a:sym typeface="Times New Roman"/>
              </a:defRPr>
            </a:pPr>
            <a:r>
              <a:t>The Chinese state was always stepping in to interfere with private enterprise—to take over certain activities, to prohibit and inhibit others, to manipulate prices, to exact bribes:</a:t>
            </a:r>
          </a:p>
          <a:p>
            <a:pPr lvl="1" marL="360546" indent="-139566" defTabSz="265175">
              <a:spcBef>
                <a:spcPts val="600"/>
              </a:spcBef>
              <a:buSzPct val="100000"/>
              <a:buChar char="•"/>
              <a:defRPr sz="1392">
                <a:latin typeface="Times New Roman"/>
                <a:ea typeface="Times New Roman"/>
                <a:cs typeface="Times New Roman"/>
                <a:sym typeface="Times New Roman"/>
              </a:defRPr>
            </a:pPr>
            <a:r>
              <a:t>Motivated by a desire to reserve labor to agriculture</a:t>
            </a:r>
          </a:p>
          <a:p>
            <a:pPr lvl="1" marL="360546" indent="-139566" defTabSz="265175">
              <a:spcBef>
                <a:spcPts val="600"/>
              </a:spcBef>
              <a:buSzPct val="100000"/>
              <a:buChar char="•"/>
              <a:defRPr sz="1392">
                <a:latin typeface="Times New Roman"/>
                <a:ea typeface="Times New Roman"/>
                <a:cs typeface="Times New Roman"/>
                <a:sym typeface="Times New Roman"/>
              </a:defRPr>
            </a:pPr>
            <a:r>
              <a:t>To control important resources (salt and iron, for example)</a:t>
            </a:r>
          </a:p>
          <a:p>
            <a:pPr lvl="1" marL="360546" indent="-139566" defTabSz="265175">
              <a:spcBef>
                <a:spcPts val="600"/>
              </a:spcBef>
              <a:buSzPct val="100000"/>
              <a:buChar char="•"/>
              <a:defRPr sz="1392">
                <a:latin typeface="Times New Roman"/>
                <a:ea typeface="Times New Roman"/>
                <a:cs typeface="Times New Roman"/>
                <a:sym typeface="Times New Roman"/>
              </a:defRPr>
            </a:pPr>
            <a:r>
              <a:t>By an appetite for revenue (the story of the goose that laid the golden eggs is a leitmotif of Chinese history);</a:t>
            </a:r>
          </a:p>
          <a:p>
            <a:pPr lvl="1" marL="360546" indent="-139566" defTabSz="265175">
              <a:spcBef>
                <a:spcPts val="600"/>
              </a:spcBef>
              <a:buSzPct val="100000"/>
              <a:buChar char="•"/>
              <a:defRPr sz="1392">
                <a:latin typeface="Times New Roman"/>
                <a:ea typeface="Times New Roman"/>
                <a:cs typeface="Times New Roman"/>
                <a:sym typeface="Times New Roman"/>
              </a:defRPr>
            </a:pPr>
            <a:r>
              <a:t>By fear and disapproval of self-enrichment, except by officials, giving rise in turn to abundant corruption and rent-seeking</a:t>
            </a:r>
          </a:p>
          <a:p>
            <a:pPr lvl="1" marL="360546" indent="-139566" defTabSz="265175">
              <a:spcBef>
                <a:spcPts val="600"/>
              </a:spcBef>
              <a:buSzPct val="100000"/>
              <a:buChar char="•"/>
              <a:defRPr sz="1392">
                <a:latin typeface="Times New Roman"/>
                <a:ea typeface="Times New Roman"/>
                <a:cs typeface="Times New Roman"/>
                <a:sym typeface="Times New Roman"/>
              </a:defRPr>
            </a:pPr>
            <a:r>
              <a:t>By a distaste for maritime trade… [seen] as a diversion from imperial concerns, as a divisive force and source of income inequality in the ecumenical empire, and worse yet, as an invitation to exit. </a:t>
            </a:r>
          </a:p>
          <a:p>
            <a:pPr lvl="1" marL="360546" indent="-139566" defTabSz="265175">
              <a:spcBef>
                <a:spcPts val="600"/>
              </a:spcBef>
              <a:buSzPct val="100000"/>
              <a:buChar char="•"/>
              <a:defRPr sz="1392">
                <a:latin typeface="Times New Roman"/>
                <a:ea typeface="Times New Roman"/>
                <a:cs typeface="Times New Roman"/>
                <a:sym typeface="Times New Roman"/>
              </a:defRPr>
            </a:pPr>
            <a:r>
              <a:t>This state intervention and interference encountered evasion and resistance; indeed, the very needs of state compelled a certain tolerance for disobedience. </a:t>
            </a:r>
          </a:p>
          <a:p>
            <a:pPr marL="139566" indent="-139566" defTabSz="265175">
              <a:spcBef>
                <a:spcPts val="600"/>
              </a:spcBef>
              <a:buSzPct val="100000"/>
              <a:buChar char="•"/>
              <a:defRPr sz="1392">
                <a:latin typeface="Times New Roman"/>
                <a:ea typeface="Times New Roman"/>
                <a:cs typeface="Times New Roman"/>
                <a:sym typeface="Times New Roman"/>
              </a:defRPr>
            </a:pPr>
            <a:r>
              <a:t>Still, the goal, the aim, the ideal was the ineffable stillness of immobility. </a:t>
            </a:r>
          </a:p>
          <a:p>
            <a:pPr marL="139566" indent="-139566" defTabSz="265175">
              <a:spcBef>
                <a:spcPts val="600"/>
              </a:spcBef>
              <a:buSzPct val="100000"/>
              <a:buChar char="•"/>
              <a:defRPr sz="1392">
                <a:latin typeface="Times New Roman"/>
                <a:ea typeface="Times New Roman"/>
                <a:cs typeface="Times New Roman"/>
                <a:sym typeface="Times New Roman"/>
              </a:defRPr>
            </a:pPr>
            <a:r>
              <a:t>The Hongwu (“Vast Martial”) emperor… He wanted rather to immobilize the realm. People were to stay put and move only with the permission of the state—at home and abroad. People who went outside China without per- mission were liable to execution on their return. The Ming code of core laws also sought to block social mobility, with severe penalties for those jumping professional and occupational barriers. </a:t>
            </a:r>
          </a:p>
          <a:p>
            <a:pPr marL="139566" indent="-139566" defTabSz="265175">
              <a:spcBef>
                <a:spcPts val="600"/>
              </a:spcBef>
              <a:buSzPct val="100000"/>
              <a:buChar char="•"/>
              <a:defRPr sz="1392">
                <a:latin typeface="Times New Roman"/>
                <a:ea typeface="Times New Roman"/>
                <a:cs typeface="Times New Roman"/>
                <a:sym typeface="Times New Roman"/>
              </a:defRPr>
            </a:pPr>
            <a:r>
              <a:t>The reason the Chinese did not develop based on their scientific knowledge is that no one was trying. Why try? </a:t>
            </a:r>
          </a:p>
          <a:p>
            <a:pPr marL="139566" indent="-139566" defTabSz="265175">
              <a:spcBef>
                <a:spcPts val="600"/>
              </a:spcBef>
              <a:buSzPct val="100000"/>
              <a:buChar char="•"/>
              <a:defRPr sz="1392">
                <a:latin typeface="Times New Roman"/>
                <a:ea typeface="Times New Roman"/>
                <a:cs typeface="Times New Roman"/>
                <a:sym typeface="Times New Roman"/>
              </a:defRPr>
            </a:pPr>
            <a:r>
              <a:t>In all this, the contrast with Europe was marked. </a:t>
            </a:r>
          </a:p>
        </p:txBody>
      </p:sp>
      <p:sp>
        <p:nvSpPr>
          <p:cNvPr id="552" name="9:55-10:10"/>
          <p:cNvSpPr txBox="1"/>
          <p:nvPr/>
        </p:nvSpPr>
        <p:spPr>
          <a:xfrm>
            <a:off x="-1" y="6487159"/>
            <a:ext cx="1620925" cy="3484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Times New Roman"/>
                <a:ea typeface="Times New Roman"/>
                <a:cs typeface="Times New Roman"/>
                <a:sym typeface="Times New Roman"/>
              </a:defRPr>
            </a:lvl1pPr>
          </a:lstStyle>
          <a:p>
            <a:pPr/>
            <a:r>
              <a:t>9:55-10:10</a:t>
            </a:r>
          </a:p>
        </p:txBody>
      </p:sp>
    </p:spTree>
  </p:cSld>
  <p:clrMapOvr>
    <a:masterClrMapping/>
  </p:clrMapOvr>
  <p:transition xmlns:p14="http://schemas.microsoft.com/office/powerpoint/2010/main" spd="med" advClick="1"/>
</p:sld>
</file>

<file path=ppt/slides/slide10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54" name="Landes: Sinologist Explanations (of China’s Failure) II"/>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0080"/>
                </a:solidFill>
              </a:defRPr>
            </a:lvl1pPr>
          </a:lstStyle>
          <a:p>
            <a:pPr/>
            <a:r>
              <a:t>Landes: Sinologist Explanations (of China’s Failure) II</a:t>
            </a:r>
          </a:p>
        </p:txBody>
      </p:sp>
      <p:sp>
        <p:nvSpPr>
          <p:cNvPr id="555" name="Elvin (1973, pp. 224–225) captures some of this:…"/>
          <p:cNvSpPr txBox="1"/>
          <p:nvPr/>
        </p:nvSpPr>
        <p:spPr>
          <a:xfrm>
            <a:off x="277663" y="1270000"/>
            <a:ext cx="8572501" cy="5217160"/>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defTabSz="224027">
              <a:spcBef>
                <a:spcPts val="500"/>
              </a:spcBef>
              <a:defRPr b="1" sz="1176">
                <a:latin typeface="+mj-lt"/>
                <a:ea typeface="+mj-ea"/>
                <a:cs typeface="+mj-cs"/>
                <a:sym typeface="Helvetica"/>
              </a:defRPr>
            </a:pPr>
            <a:r>
              <a:t>Elvin (1973, pp. 224–225) captures some of this:</a:t>
            </a:r>
          </a:p>
          <a:p>
            <a:pPr marL="117909" indent="-117909" defTabSz="224027">
              <a:spcBef>
                <a:spcPts val="500"/>
              </a:spcBef>
              <a:buSzPct val="100000"/>
              <a:buChar char="•"/>
              <a:defRPr sz="1176">
                <a:latin typeface="Times New Roman"/>
                <a:ea typeface="Times New Roman"/>
                <a:cs typeface="Times New Roman"/>
                <a:sym typeface="Times New Roman"/>
              </a:defRPr>
            </a:pPr>
            <a:r>
              <a:t>It was the great size of the Chinese Empire which made the adoption of the policies of the Ming emperors possible. </a:t>
            </a:r>
          </a:p>
          <a:p>
            <a:pPr marL="117909" indent="-117909" defTabSz="224027">
              <a:spcBef>
                <a:spcPts val="500"/>
              </a:spcBef>
              <a:buSzPct val="100000"/>
              <a:buChar char="•"/>
              <a:defRPr sz="1176">
                <a:latin typeface="Times New Roman"/>
                <a:ea typeface="Times New Roman"/>
                <a:cs typeface="Times New Roman"/>
                <a:sym typeface="Times New Roman"/>
              </a:defRPr>
            </a:pPr>
            <a:r>
              <a:t>In a Chinese subcontinent made up of smaller independent states, like those of the Five Dynasties [907-960 C.E.] or the Ten Kingdoms, no government could have afforded to close itself off. International economic interdependence (as that between regions would have become) would have removed this option; and the need for diplomatic and military alliances, and revenue from foreign trade, would have made isolationism undesirable. </a:t>
            </a:r>
          </a:p>
          <a:p>
            <a:pPr marL="117909" indent="-117909" defTabSz="224027">
              <a:spcBef>
                <a:spcPts val="500"/>
              </a:spcBef>
              <a:buSzPct val="100000"/>
              <a:buChar char="•"/>
              <a:defRPr sz="1176">
                <a:latin typeface="Times New Roman"/>
                <a:ea typeface="Times New Roman"/>
                <a:cs typeface="Times New Roman"/>
                <a:sym typeface="Times New Roman"/>
              </a:defRPr>
            </a:pPr>
            <a:r>
              <a:t>With smaller states, there might also have been, as there was in north-western Europe in early modern times, a closer conscious identification of the governed with their countries and rulers.</a:t>
            </a:r>
          </a:p>
          <a:p>
            <a:pPr marL="117909" indent="-117909" defTabSz="224027">
              <a:spcBef>
                <a:spcPts val="500"/>
              </a:spcBef>
              <a:buSzPct val="100000"/>
              <a:buChar char="•"/>
              <a:defRPr sz="1176">
                <a:latin typeface="Times New Roman"/>
                <a:ea typeface="Times New Roman"/>
                <a:cs typeface="Times New Roman"/>
                <a:sym typeface="Times New Roman"/>
              </a:defRPr>
            </a:pPr>
            <a:r>
              <a:t>Why this peculiarly European joy in discovery? This pleasure in the new and better? This cultivation of invention—or what some have called “the invention of invention”? </a:t>
            </a:r>
          </a:p>
          <a:p>
            <a:pPr marL="117909" indent="-117909" defTabSz="224027">
              <a:spcBef>
                <a:spcPts val="500"/>
              </a:spcBef>
              <a:buSzPct val="100000"/>
              <a:buChar char="•"/>
              <a:defRPr sz="1176">
                <a:latin typeface="Times New Roman"/>
                <a:ea typeface="Times New Roman"/>
                <a:cs typeface="Times New Roman"/>
                <a:sym typeface="Times New Roman"/>
              </a:defRPr>
            </a:pPr>
            <a:r>
              <a:t>Different scholars have suggested a variety of reasons, typically related to religious values;</a:t>
            </a:r>
          </a:p>
          <a:p>
            <a:pPr marL="117909" indent="-117909" defTabSz="224027">
              <a:spcBef>
                <a:spcPts val="500"/>
              </a:spcBef>
              <a:buSzPct val="100000"/>
              <a:buChar char="•"/>
              <a:defRPr sz="1176">
                <a:latin typeface="Times New Roman"/>
                <a:ea typeface="Times New Roman"/>
                <a:cs typeface="Times New Roman"/>
                <a:sym typeface="Times New Roman"/>
              </a:defRPr>
            </a:pPr>
            <a:r>
              <a:t>The Judaeo-Christian respect for manual labor, summed up in a number of biblical injunctions. One example will suffice: when God warns Noah of the coming flood and tells him he will be saved, it is not God who saves him. “Build thee an ark of gopher wood,” says the Lord</a:t>
            </a:r>
          </a:p>
          <a:p>
            <a:pPr marL="117909" indent="-117909" defTabSz="224027">
              <a:spcBef>
                <a:spcPts val="500"/>
              </a:spcBef>
              <a:buSzPct val="100000"/>
              <a:buChar char="•"/>
              <a:defRPr sz="1176">
                <a:latin typeface="Times New Roman"/>
                <a:ea typeface="Times New Roman"/>
                <a:cs typeface="Times New Roman"/>
                <a:sym typeface="Times New Roman"/>
              </a:defRPr>
            </a:pPr>
            <a:r>
              <a:t>The Judaeo-Christian subordination of nature to man—a sharp departure from widespread animistic beliefs and practices that saw something of the divine in every tree and stream (hence the naiads and dryads). </a:t>
            </a:r>
          </a:p>
          <a:p>
            <a:pPr marL="117909" indent="-117909" defTabSz="224027">
              <a:spcBef>
                <a:spcPts val="500"/>
              </a:spcBef>
              <a:buSzPct val="100000"/>
              <a:buChar char="•"/>
              <a:defRPr sz="1176">
                <a:latin typeface="Times New Roman"/>
                <a:ea typeface="Times New Roman"/>
                <a:cs typeface="Times New Roman"/>
                <a:sym typeface="Times New Roman"/>
              </a:defRPr>
            </a:pPr>
            <a:r>
              <a:t>The Judaeo-Christian sense of linear time. Other societies thought of time as cyclical, returning to earlier stages and starting over again. </a:t>
            </a:r>
          </a:p>
          <a:p>
            <a:pPr marL="117909" indent="-117909" defTabSz="224027">
              <a:spcBef>
                <a:spcPts val="500"/>
              </a:spcBef>
              <a:buSzPct val="100000"/>
              <a:buChar char="•"/>
              <a:defRPr sz="1176">
                <a:latin typeface="Times New Roman"/>
                <a:ea typeface="Times New Roman"/>
                <a:cs typeface="Times New Roman"/>
                <a:sym typeface="Times New Roman"/>
              </a:defRPr>
            </a:pPr>
            <a:r>
              <a:t>In the last analysis, however, I would stress the role of the market:</a:t>
            </a:r>
          </a:p>
          <a:p>
            <a:pPr lvl="1" marL="304599" indent="-117909" defTabSz="224027">
              <a:spcBef>
                <a:spcPts val="500"/>
              </a:spcBef>
              <a:buSzPct val="100000"/>
              <a:buChar char="•"/>
              <a:defRPr sz="1176">
                <a:latin typeface="Times New Roman"/>
                <a:ea typeface="Times New Roman"/>
                <a:cs typeface="Times New Roman"/>
                <a:sym typeface="Times New Roman"/>
              </a:defRPr>
            </a:pPr>
            <a:r>
              <a:t>Enterprise was free in Europe</a:t>
            </a:r>
          </a:p>
          <a:p>
            <a:pPr lvl="1" marL="304599" indent="-117909" defTabSz="224027">
              <a:spcBef>
                <a:spcPts val="500"/>
              </a:spcBef>
              <a:buSzPct val="100000"/>
              <a:buChar char="•"/>
              <a:defRPr sz="1176">
                <a:latin typeface="Times New Roman"/>
                <a:ea typeface="Times New Roman"/>
                <a:cs typeface="Times New Roman"/>
                <a:sym typeface="Times New Roman"/>
              </a:defRPr>
            </a:pPr>
            <a:r>
              <a:t>Innovation worked and paid,</a:t>
            </a:r>
          </a:p>
          <a:p>
            <a:pPr lvl="1" marL="304599" indent="-117909" defTabSz="224027">
              <a:spcBef>
                <a:spcPts val="500"/>
              </a:spcBef>
              <a:buSzPct val="100000"/>
              <a:buChar char="•"/>
              <a:defRPr sz="1176">
                <a:latin typeface="Times New Roman"/>
                <a:ea typeface="Times New Roman"/>
                <a:cs typeface="Times New Roman"/>
                <a:sym typeface="Times New Roman"/>
              </a:defRPr>
            </a:pPr>
            <a:r>
              <a:t>Rulers and vested interests were narrowly constrained in what they could do to prevent or discourage innovation</a:t>
            </a:r>
          </a:p>
          <a:p>
            <a:pPr lvl="1" marL="304599" indent="-117909" defTabSz="224027">
              <a:spcBef>
                <a:spcPts val="500"/>
              </a:spcBef>
              <a:buSzPct val="100000"/>
              <a:buChar char="•"/>
              <a:defRPr sz="1176">
                <a:latin typeface="Times New Roman"/>
                <a:ea typeface="Times New Roman"/>
                <a:cs typeface="Times New Roman"/>
                <a:sym typeface="Times New Roman"/>
              </a:defRPr>
            </a:pPr>
            <a:r>
              <a:t>Success bred imitation and emulation</a:t>
            </a:r>
          </a:p>
        </p:txBody>
      </p:sp>
      <p:sp>
        <p:nvSpPr>
          <p:cNvPr id="556" name="9:55-10:10"/>
          <p:cNvSpPr txBox="1"/>
          <p:nvPr/>
        </p:nvSpPr>
        <p:spPr>
          <a:xfrm>
            <a:off x="-1" y="6487159"/>
            <a:ext cx="1620925" cy="3484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Times New Roman"/>
                <a:ea typeface="Times New Roman"/>
                <a:cs typeface="Times New Roman"/>
                <a:sym typeface="Times New Roman"/>
              </a:defRPr>
            </a:lvl1pPr>
          </a:lstStyle>
          <a:p>
            <a:pPr/>
            <a:r>
              <a:t>9:55-10:10</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1" name="About the Course"/>
          <p:cNvSpPr txBox="1"/>
          <p:nvPr>
            <p:ph type="title" idx="4294967295"/>
          </p:nvPr>
        </p:nvSpPr>
        <p:spPr>
          <a:xfrm>
            <a:off x="277663" y="-2"/>
            <a:ext cx="8572501" cy="1267126"/>
          </a:xfrm>
          <a:prstGeom prst="rect">
            <a:avLst/>
          </a:prstGeom>
        </p:spPr>
        <p:txBody>
          <a:bodyPr lIns="45718" tIns="45718" rIns="45718" bIns="45718">
            <a:normAutofit fontScale="100000" lnSpcReduction="0"/>
          </a:bodyPr>
          <a:lstStyle>
            <a:lvl1pPr>
              <a:defRPr sz="6000">
                <a:solidFill>
                  <a:srgbClr val="000080"/>
                </a:solidFill>
                <a:latin typeface="+mj-lt"/>
                <a:ea typeface="+mj-ea"/>
                <a:cs typeface="+mj-cs"/>
                <a:sym typeface="Helvetica"/>
              </a:defRPr>
            </a:lvl1pPr>
          </a:lstStyle>
          <a:p>
            <a:pPr/>
            <a:r>
              <a:t>Migration</a:t>
            </a:r>
          </a:p>
        </p:txBody>
      </p:sp>
      <p:sp>
        <p:nvSpPr>
          <p:cNvPr id="102" name="The long 20th century will in all likelihood be seen in the future as the watershed in human experience:…"/>
          <p:cNvSpPr txBox="1"/>
          <p:nvPr>
            <p:ph type="body" idx="4294967295"/>
          </p:nvPr>
        </p:nvSpPr>
        <p:spPr>
          <a:xfrm>
            <a:off x="277663" y="1267121"/>
            <a:ext cx="8572501" cy="4978163"/>
          </a:xfrm>
          <a:prstGeom prst="rect">
            <a:avLst/>
          </a:prstGeom>
        </p:spPr>
        <p:txBody>
          <a:bodyPr lIns="45718" tIns="45718" rIns="45718" bIns="45718">
            <a:normAutofit fontScale="100000" lnSpcReduction="0"/>
          </a:bodyPr>
          <a:lstStyle/>
          <a:p>
            <a:pPr marL="0" indent="0" defTabSz="359221">
              <a:spcBef>
                <a:spcPts val="800"/>
              </a:spcBef>
              <a:buSzTx/>
              <a:buNone/>
              <a:defRPr b="1" sz="1843">
                <a:latin typeface="+mj-lt"/>
                <a:ea typeface="+mj-ea"/>
                <a:cs typeface="+mj-cs"/>
                <a:sym typeface="Helvetica"/>
              </a:defRPr>
            </a:pPr>
            <a:r>
              <a:t>100 million people leave their continents</a:t>
            </a:r>
            <a:endParaRPr>
              <a:latin typeface="Times New Roman"/>
              <a:ea typeface="Times New Roman"/>
              <a:cs typeface="Times New Roman"/>
              <a:sym typeface="Times New Roman"/>
            </a:endParaRPr>
          </a:p>
          <a:p>
            <a:pPr marL="189063" indent="-189063" defTabSz="359221">
              <a:spcBef>
                <a:spcPts val="800"/>
              </a:spcBef>
              <a:buFontTx/>
              <a:defRPr sz="1843">
                <a:latin typeface="Times New Roman"/>
                <a:ea typeface="Times New Roman"/>
                <a:cs typeface="Times New Roman"/>
                <a:sym typeface="Times New Roman"/>
              </a:defRPr>
            </a:pPr>
            <a:r>
              <a:t>50 million from Europe</a:t>
            </a:r>
          </a:p>
          <a:p>
            <a:pPr marL="189063" indent="-189063" defTabSz="359221">
              <a:spcBef>
                <a:spcPts val="800"/>
              </a:spcBef>
              <a:buFontTx/>
              <a:defRPr sz="1843">
                <a:latin typeface="Times New Roman"/>
                <a:ea typeface="Times New Roman"/>
                <a:cs typeface="Times New Roman"/>
                <a:sym typeface="Times New Roman"/>
              </a:defRPr>
            </a:pPr>
            <a:r>
              <a:t>50 million from Asia</a:t>
            </a:r>
          </a:p>
          <a:p>
            <a:pPr marL="189063" indent="-189063" defTabSz="359221">
              <a:spcBef>
                <a:spcPts val="800"/>
              </a:spcBef>
              <a:buFontTx/>
              <a:defRPr sz="1843">
                <a:latin typeface="Times New Roman"/>
                <a:ea typeface="Times New Roman"/>
                <a:cs typeface="Times New Roman"/>
                <a:sym typeface="Times New Roman"/>
              </a:defRPr>
            </a:pPr>
            <a:r>
              <a:t>Asian migrants largely kept out of rich, temperate zone economies</a:t>
            </a:r>
          </a:p>
          <a:p>
            <a:pPr marL="189063" indent="-189063" defTabSz="359221">
              <a:spcBef>
                <a:spcPts val="800"/>
              </a:spcBef>
              <a:buFontTx/>
              <a:defRPr sz="1843">
                <a:latin typeface="Times New Roman"/>
                <a:ea typeface="Times New Roman"/>
                <a:cs typeface="Times New Roman"/>
                <a:sym typeface="Times New Roman"/>
              </a:defRPr>
            </a:pPr>
            <a:r>
              <a:t>This migration made for a richer world</a:t>
            </a:r>
          </a:p>
          <a:p>
            <a:pPr lvl="1" marL="488415" indent="-189063" defTabSz="359221">
              <a:spcBef>
                <a:spcPts val="800"/>
              </a:spcBef>
              <a:buFontTx/>
              <a:buChar char="•"/>
              <a:defRPr sz="1843">
                <a:latin typeface="Times New Roman"/>
                <a:ea typeface="Times New Roman"/>
                <a:cs typeface="Times New Roman"/>
                <a:sym typeface="Times New Roman"/>
              </a:defRPr>
            </a:pPr>
            <a:r>
              <a:t>Those who moved and stayed found their and their children’s living standards boosted x2.5</a:t>
            </a:r>
          </a:p>
          <a:p>
            <a:pPr lvl="1" marL="488415" indent="-189063" defTabSz="359221">
              <a:spcBef>
                <a:spcPts val="800"/>
              </a:spcBef>
              <a:buFontTx/>
              <a:buChar char="•"/>
              <a:defRPr sz="1843">
                <a:latin typeface="Times New Roman"/>
                <a:ea typeface="Times New Roman"/>
                <a:cs typeface="Times New Roman"/>
                <a:sym typeface="Times New Roman"/>
              </a:defRPr>
            </a:pPr>
            <a:r>
              <a:t>Those who returned to their places of birth usually did so with substantial nest eggs, and became local notables or at least middle class</a:t>
            </a:r>
          </a:p>
          <a:p>
            <a:pPr marL="189063" indent="-189063" defTabSz="359221">
              <a:spcBef>
                <a:spcPts val="800"/>
              </a:spcBef>
              <a:buFontTx/>
              <a:defRPr sz="1843">
                <a:latin typeface="Times New Roman"/>
                <a:ea typeface="Times New Roman"/>
                <a:cs typeface="Times New Roman"/>
                <a:sym typeface="Times New Roman"/>
              </a:defRPr>
            </a:pPr>
            <a:r>
              <a:t>Raised wages in Europe—those who left were no longer competing to bid down wages</a:t>
            </a:r>
          </a:p>
          <a:p>
            <a:pPr marL="189063" indent="-189063" defTabSz="359221">
              <a:spcBef>
                <a:spcPts val="800"/>
              </a:spcBef>
              <a:buFontTx/>
              <a:defRPr sz="1843">
                <a:latin typeface="Times New Roman"/>
                <a:ea typeface="Times New Roman"/>
                <a:cs typeface="Times New Roman"/>
                <a:sym typeface="Times New Roman"/>
              </a:defRPr>
            </a:pPr>
            <a:r>
              <a:t>Raised living standards in Europe by more: falling prices of necessities</a:t>
            </a:r>
          </a:p>
          <a:p>
            <a:pPr marL="189063" indent="-189063" defTabSz="359221">
              <a:spcBef>
                <a:spcPts val="800"/>
              </a:spcBef>
              <a:buFontTx/>
              <a:defRPr sz="1843">
                <a:latin typeface="Times New Roman"/>
                <a:ea typeface="Times New Roman"/>
                <a:cs typeface="Times New Roman"/>
                <a:sym typeface="Times New Roman"/>
              </a:defRPr>
            </a:pPr>
            <a:r>
              <a:t>Capital and enterprise followed migration overseas</a:t>
            </a:r>
          </a:p>
          <a:p>
            <a:pPr marL="189063" indent="-189063" defTabSz="359221">
              <a:spcBef>
                <a:spcPts val="800"/>
              </a:spcBef>
              <a:buFontTx/>
              <a:defRPr sz="1843">
                <a:latin typeface="Times New Roman"/>
                <a:ea typeface="Times New Roman"/>
                <a:cs typeface="Times New Roman"/>
                <a:sym typeface="Times New Roman"/>
              </a:defRPr>
            </a:pPr>
            <a:r>
              <a:t>But migration lowered wages in tropical-zone recipient regions, and their competitors, relative to a no-migration counterfactual</a:t>
            </a:r>
          </a:p>
        </p:txBody>
      </p:sp>
      <p:sp>
        <p:nvSpPr>
          <p:cNvPr id="103" name="4:15"/>
          <p:cNvSpPr txBox="1"/>
          <p:nvPr/>
        </p:nvSpPr>
        <p:spPr>
          <a:xfrm>
            <a:off x="712710" y="6487159"/>
            <a:ext cx="512897"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4:15</a:t>
            </a:r>
          </a:p>
        </p:txBody>
      </p:sp>
      <p:pic>
        <p:nvPicPr>
          <p:cNvPr id="104"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11753" y="6179251"/>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253706666" fill="hold"/>
                                        <p:tgtEl>
                                          <p:spTgt spid="104"/>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04"/>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8" name="About the Course"/>
          <p:cNvSpPr txBox="1"/>
          <p:nvPr>
            <p:ph type="title" idx="4294967295"/>
          </p:nvPr>
        </p:nvSpPr>
        <p:spPr>
          <a:xfrm>
            <a:off x="277663" y="-2"/>
            <a:ext cx="8572501" cy="1267126"/>
          </a:xfrm>
          <a:prstGeom prst="rect">
            <a:avLst/>
          </a:prstGeom>
        </p:spPr>
        <p:txBody>
          <a:bodyPr lIns="45718" tIns="45718" rIns="45718" bIns="45718">
            <a:normAutofit fontScale="100000" lnSpcReduction="0"/>
          </a:bodyPr>
          <a:lstStyle>
            <a:lvl1pPr defTabSz="288036">
              <a:defRPr sz="3780">
                <a:latin typeface="+mj-lt"/>
                <a:ea typeface="+mj-ea"/>
                <a:cs typeface="+mj-cs"/>
                <a:sym typeface="Helvetica"/>
              </a:defRPr>
            </a:lvl1pPr>
          </a:lstStyle>
          <a:p>
            <a:pPr/>
            <a:r>
              <a:t>Migration and American Ascendancy</a:t>
            </a:r>
          </a:p>
        </p:txBody>
      </p:sp>
      <p:sp>
        <p:nvSpPr>
          <p:cNvPr id="109" name="The long 20th century will in all likelihood be seen in the future as the watershed in human experience:…"/>
          <p:cNvSpPr txBox="1"/>
          <p:nvPr>
            <p:ph type="body" idx="4294967295"/>
          </p:nvPr>
        </p:nvSpPr>
        <p:spPr>
          <a:xfrm>
            <a:off x="277663" y="1388060"/>
            <a:ext cx="8572501" cy="4978163"/>
          </a:xfrm>
          <a:prstGeom prst="rect">
            <a:avLst/>
          </a:prstGeom>
        </p:spPr>
        <p:txBody>
          <a:bodyPr lIns="45718" tIns="45718" rIns="45718" bIns="45718">
            <a:normAutofit fontScale="100000" lnSpcReduction="0"/>
          </a:bodyPr>
          <a:lstStyle/>
          <a:p>
            <a:pPr marL="0" indent="0" defTabSz="351814">
              <a:spcBef>
                <a:spcPts val="800"/>
              </a:spcBef>
              <a:buSzTx/>
              <a:buNone/>
              <a:defRPr b="1" sz="1804">
                <a:latin typeface="+mj-lt"/>
                <a:ea typeface="+mj-ea"/>
                <a:cs typeface="+mj-cs"/>
                <a:sym typeface="Helvetica"/>
              </a:defRPr>
            </a:pPr>
            <a:r>
              <a:t>Largely attributable to migration</a:t>
            </a:r>
            <a:endParaRPr>
              <a:latin typeface="Times New Roman"/>
              <a:ea typeface="Times New Roman"/>
              <a:cs typeface="Times New Roman"/>
              <a:sym typeface="Times New Roman"/>
            </a:endParaRPr>
          </a:p>
          <a:p>
            <a:pPr marL="185165" indent="-185165" defTabSz="351814">
              <a:spcBef>
                <a:spcPts val="800"/>
              </a:spcBef>
              <a:buFontTx/>
              <a:defRPr sz="1804">
                <a:latin typeface="Times New Roman"/>
                <a:ea typeface="Times New Roman"/>
                <a:cs typeface="Times New Roman"/>
                <a:sym typeface="Times New Roman"/>
              </a:defRPr>
            </a:pPr>
            <a:r>
              <a:t>In 1860 the United States had a full-citizen population—i.e., Caucasian English speakers whom the government regarded as worth educating—of 25 million</a:t>
            </a:r>
          </a:p>
          <a:p>
            <a:pPr marL="185165" indent="-185165" defTabSz="351814">
              <a:spcBef>
                <a:spcPts val="800"/>
              </a:spcBef>
              <a:buFontTx/>
              <a:defRPr sz="1804">
                <a:latin typeface="Times New Roman"/>
                <a:ea typeface="Times New Roman"/>
                <a:cs typeface="Times New Roman"/>
                <a:sym typeface="Times New Roman"/>
              </a:defRPr>
            </a:pPr>
            <a:r>
              <a:t>Britain and its Dominions had a full-citizen population of 32 million. </a:t>
            </a:r>
          </a:p>
          <a:p>
            <a:pPr marL="185165" indent="-185165" defTabSz="351814">
              <a:spcBef>
                <a:spcPts val="800"/>
              </a:spcBef>
              <a:buFontTx/>
              <a:defRPr sz="1804">
                <a:latin typeface="Times New Roman"/>
                <a:ea typeface="Times New Roman"/>
                <a:cs typeface="Times New Roman"/>
                <a:sym typeface="Times New Roman"/>
              </a:defRPr>
            </a:pPr>
            <a:r>
              <a:t>By 1940 things had changed: </a:t>
            </a:r>
          </a:p>
          <a:p>
            <a:pPr lvl="1" marL="478344" indent="-185165" defTabSz="351814">
              <a:spcBef>
                <a:spcPts val="800"/>
              </a:spcBef>
              <a:buFontTx/>
              <a:buChar char="•"/>
              <a:defRPr sz="1804">
                <a:latin typeface="Times New Roman"/>
                <a:ea typeface="Times New Roman"/>
                <a:cs typeface="Times New Roman"/>
                <a:sym typeface="Times New Roman"/>
              </a:defRPr>
            </a:pPr>
            <a:r>
              <a:t>117 million full-citizen Americans</a:t>
            </a:r>
          </a:p>
          <a:p>
            <a:pPr lvl="1" marL="478344" indent="-185165" defTabSz="351814">
              <a:spcBef>
                <a:spcPts val="800"/>
              </a:spcBef>
              <a:buFontTx/>
              <a:buChar char="•"/>
              <a:defRPr sz="1804">
                <a:latin typeface="Times New Roman"/>
                <a:ea typeface="Times New Roman"/>
                <a:cs typeface="Times New Roman"/>
                <a:sym typeface="Times New Roman"/>
              </a:defRPr>
            </a:pPr>
            <a:r>
              <a:t>76 million full-citizens in Britain and the Dominions</a:t>
            </a:r>
          </a:p>
          <a:p>
            <a:pPr marL="185165" indent="-185165" defTabSz="351814">
              <a:spcBef>
                <a:spcPts val="800"/>
              </a:spcBef>
              <a:buFontTx/>
              <a:defRPr sz="1804">
                <a:latin typeface="Times New Roman"/>
                <a:ea typeface="Times New Roman"/>
                <a:cs typeface="Times New Roman"/>
                <a:sym typeface="Times New Roman"/>
              </a:defRPr>
            </a:pPr>
            <a:r>
              <a:t>The difference is immigrants</a:t>
            </a:r>
          </a:p>
          <a:p>
            <a:pPr marL="185165" indent="-185165" defTabSz="351814">
              <a:spcBef>
                <a:spcPts val="800"/>
              </a:spcBef>
              <a:buFontTx/>
              <a:defRPr sz="1804">
                <a:latin typeface="Times New Roman"/>
                <a:ea typeface="Times New Roman"/>
                <a:cs typeface="Times New Roman"/>
                <a:sym typeface="Times New Roman"/>
              </a:defRPr>
            </a:pPr>
            <a:r>
              <a:t>Up to 1924 New York welcomed all comers from Europe and the Middle East</a:t>
            </a:r>
          </a:p>
          <a:p>
            <a:pPr marL="185165" indent="-185165" defTabSz="351814">
              <a:spcBef>
                <a:spcPts val="800"/>
              </a:spcBef>
              <a:buFontTx/>
              <a:defRPr sz="1804">
                <a:latin typeface="Times New Roman"/>
                <a:ea typeface="Times New Roman"/>
                <a:cs typeface="Times New Roman"/>
                <a:sym typeface="Times New Roman"/>
              </a:defRPr>
            </a:pPr>
            <a:r>
              <a:t>London and the Dominions were only welcoming to northern European Protestants. </a:t>
            </a:r>
          </a:p>
          <a:p>
            <a:pPr marL="185165" indent="-185165" defTabSz="351814">
              <a:spcBef>
                <a:spcPts val="800"/>
              </a:spcBef>
              <a:buFontTx/>
              <a:defRPr sz="1804">
                <a:latin typeface="Times New Roman"/>
                <a:ea typeface="Times New Roman"/>
                <a:cs typeface="Times New Roman"/>
                <a:sym typeface="Times New Roman"/>
              </a:defRPr>
            </a:pPr>
            <a:r>
              <a:t>There is a counterfactual in which the British Empire of the late 1800s is more interested in turning Jews, Poles, Italians, Romanians, and even Turks into Britons or Australians or Canadians. </a:t>
            </a:r>
          </a:p>
          <a:p>
            <a:pPr marL="185165" indent="-185165" defTabSz="351814">
              <a:spcBef>
                <a:spcPts val="800"/>
              </a:spcBef>
              <a:buFontTx/>
              <a:defRPr sz="1804">
                <a:latin typeface="Times New Roman"/>
                <a:ea typeface="Times New Roman"/>
                <a:cs typeface="Times New Roman"/>
                <a:sym typeface="Times New Roman"/>
              </a:defRPr>
            </a:pPr>
            <a:r>
              <a:t>That world would have been a much more London-centered world for much, much longer</a:t>
            </a:r>
          </a:p>
        </p:txBody>
      </p:sp>
      <p:sp>
        <p:nvSpPr>
          <p:cNvPr id="110" name="2:00"/>
          <p:cNvSpPr txBox="1"/>
          <p:nvPr/>
        </p:nvSpPr>
        <p:spPr>
          <a:xfrm>
            <a:off x="712710" y="6487159"/>
            <a:ext cx="512897"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2:00</a:t>
            </a:r>
          </a:p>
        </p:txBody>
      </p:sp>
      <p:pic>
        <p:nvPicPr>
          <p:cNvPr id="111"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35260" y="6132239"/>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15241666" fill="hold"/>
                                        <p:tgtEl>
                                          <p:spTgt spid="111"/>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11"/>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5" name="2. The View from 3000: Themes &amp; Big Ideas"/>
          <p:cNvSpPr txBox="1"/>
          <p:nvPr>
            <p:ph type="title" idx="4294967295"/>
          </p:nvPr>
        </p:nvSpPr>
        <p:spPr>
          <a:xfrm>
            <a:off x="277663" y="-2"/>
            <a:ext cx="8572501" cy="1267126"/>
          </a:xfrm>
          <a:prstGeom prst="rect">
            <a:avLst/>
          </a:prstGeom>
        </p:spPr>
        <p:txBody>
          <a:bodyPr lIns="45718" tIns="45718" rIns="45718" bIns="45718">
            <a:normAutofit fontScale="100000" lnSpcReduction="0"/>
          </a:bodyPr>
          <a:lstStyle>
            <a:lvl1pPr defTabSz="288036">
              <a:defRPr sz="3700">
                <a:latin typeface="+mj-lt"/>
                <a:ea typeface="+mj-ea"/>
                <a:cs typeface="+mj-cs"/>
                <a:sym typeface="Helvetica"/>
              </a:defRPr>
            </a:lvl1pPr>
          </a:lstStyle>
          <a:p>
            <a:pPr/>
            <a:r>
              <a:t>Review: The View from 3000: Themes &amp; Big Ideas</a:t>
            </a:r>
          </a:p>
        </p:txBody>
      </p:sp>
      <p:sp>
        <p:nvSpPr>
          <p:cNvPr id="116" name="Science reaches critical mass and from it springs engineering—all of the engineering subdisciplines, including the management of human resources and of organizations. From a liberal political order spring national and then the global market economy. And from engineering and the market then, over the course of 1870-2016, spring……"/>
          <p:cNvSpPr txBox="1"/>
          <p:nvPr>
            <p:ph type="body" idx="4294967295"/>
          </p:nvPr>
        </p:nvSpPr>
        <p:spPr>
          <a:xfrm>
            <a:off x="277663" y="1267121"/>
            <a:ext cx="8572501" cy="4637877"/>
          </a:xfrm>
          <a:prstGeom prst="rect">
            <a:avLst/>
          </a:prstGeom>
        </p:spPr>
        <p:txBody>
          <a:bodyPr lIns="45718" tIns="45718" rIns="45718" bIns="45718">
            <a:normAutofit fontScale="100000" lnSpcReduction="0"/>
          </a:bodyPr>
          <a:lstStyle/>
          <a:p>
            <a:pPr marL="0" indent="0" defTabSz="227685">
              <a:spcBef>
                <a:spcPts val="500"/>
              </a:spcBef>
              <a:buSzTx/>
              <a:buNone/>
              <a:defRPr b="1" sz="1140">
                <a:latin typeface="+mj-lt"/>
                <a:ea typeface="+mj-ea"/>
                <a:cs typeface="+mj-cs"/>
                <a:sym typeface="Helvetica"/>
              </a:defRPr>
            </a:pPr>
            <a:r>
              <a:t>In the Long 20th Century from 1870-2016:</a:t>
            </a:r>
          </a:p>
          <a:p>
            <a:pPr marL="119834" indent="-119834" defTabSz="227685">
              <a:spcBef>
                <a:spcPts val="500"/>
              </a:spcBef>
              <a:buFontTx/>
              <a:defRPr sz="1140">
                <a:latin typeface="Times New Roman"/>
                <a:ea typeface="Times New Roman"/>
                <a:cs typeface="Times New Roman"/>
                <a:sym typeface="Times New Roman"/>
              </a:defRPr>
            </a:pPr>
            <a:r>
              <a:t>Science reaches critical mass and from it springs engineering:</a:t>
            </a:r>
          </a:p>
          <a:p>
            <a:pPr lvl="1" marL="394154" indent="-119834" defTabSz="227685">
              <a:spcBef>
                <a:spcPts val="500"/>
              </a:spcBef>
              <a:buFontTx/>
              <a:buChar char="•"/>
              <a:defRPr sz="1140">
                <a:latin typeface="Times New Roman"/>
                <a:ea typeface="Times New Roman"/>
                <a:cs typeface="Times New Roman"/>
                <a:sym typeface="Times New Roman"/>
              </a:defRPr>
            </a:pPr>
            <a:r>
              <a:t>All of the engineering subdisciplines,</a:t>
            </a:r>
          </a:p>
          <a:p>
            <a:pPr lvl="1" marL="394154" indent="-119834" defTabSz="227685">
              <a:spcBef>
                <a:spcPts val="500"/>
              </a:spcBef>
              <a:buFontTx/>
              <a:buChar char="•"/>
              <a:defRPr sz="1140">
                <a:latin typeface="Times New Roman"/>
                <a:ea typeface="Times New Roman"/>
                <a:cs typeface="Times New Roman"/>
                <a:sym typeface="Times New Roman"/>
              </a:defRPr>
            </a:pPr>
            <a:r>
              <a:t>Including the management of human resources and of organizations. </a:t>
            </a:r>
          </a:p>
          <a:p>
            <a:pPr marL="119834" indent="-119834" defTabSz="227685">
              <a:spcBef>
                <a:spcPts val="500"/>
              </a:spcBef>
              <a:buFontTx/>
              <a:defRPr sz="1140">
                <a:latin typeface="Times New Roman"/>
                <a:ea typeface="Times New Roman"/>
                <a:cs typeface="Times New Roman"/>
                <a:sym typeface="Times New Roman"/>
              </a:defRPr>
            </a:pPr>
            <a:r>
              <a:t>From a liberal political order spring national and then the global market economy. </a:t>
            </a:r>
          </a:p>
          <a:p>
            <a:pPr marL="119834" indent="-119834" defTabSz="227685">
              <a:spcBef>
                <a:spcPts val="500"/>
              </a:spcBef>
              <a:buFontTx/>
              <a:defRPr sz="1140">
                <a:latin typeface="Times New Roman"/>
                <a:ea typeface="Times New Roman"/>
                <a:cs typeface="Times New Roman"/>
                <a:sym typeface="Times New Roman"/>
              </a:defRPr>
            </a:pPr>
            <a:r>
              <a:t>And from engineering and the market then, since 1870, springs enormous wealth.</a:t>
            </a:r>
          </a:p>
          <a:p>
            <a:pPr marL="119834" indent="-119834" defTabSz="227685">
              <a:spcBef>
                <a:spcPts val="500"/>
              </a:spcBef>
              <a:buFontTx/>
              <a:defRPr sz="1140">
                <a:latin typeface="Times New Roman"/>
                <a:ea typeface="Times New Roman"/>
                <a:cs typeface="Times New Roman"/>
                <a:sym typeface="Times New Roman"/>
              </a:defRPr>
            </a:pPr>
            <a:r>
              <a:t>The pace of growth of the value of the useful ideas stock quadruples looking across 1870: 1870-2016 sees growth at 2%/yr plus</a:t>
            </a:r>
          </a:p>
          <a:p>
            <a:pPr lvl="1" marL="394154" indent="-119834" defTabSz="227685">
              <a:spcBef>
                <a:spcPts val="500"/>
              </a:spcBef>
              <a:buFontTx/>
              <a:buChar char="•"/>
              <a:defRPr sz="1140">
                <a:latin typeface="Times New Roman"/>
                <a:ea typeface="Times New Roman"/>
                <a:cs typeface="Times New Roman"/>
                <a:sym typeface="Times New Roman"/>
              </a:defRPr>
            </a:pPr>
            <a:r>
              <a:t>In contrast to 0.5%/yr or so of the Industrial Revolution age 1770-1870</a:t>
            </a:r>
          </a:p>
          <a:p>
            <a:pPr lvl="1" marL="394154" indent="-119834" defTabSz="227685">
              <a:spcBef>
                <a:spcPts val="500"/>
              </a:spcBef>
              <a:buFontTx/>
              <a:buChar char="•"/>
              <a:defRPr sz="1140">
                <a:latin typeface="Times New Roman"/>
                <a:ea typeface="Times New Roman"/>
                <a:cs typeface="Times New Roman"/>
                <a:sym typeface="Times New Roman"/>
              </a:defRPr>
            </a:pPr>
            <a:r>
              <a:t>In contrast to the 0.15%/yr or so of the Commercial Revolution age 1500-1770</a:t>
            </a:r>
          </a:p>
          <a:p>
            <a:pPr lvl="1" marL="394154" indent="-119834" defTabSz="227685">
              <a:spcBef>
                <a:spcPts val="500"/>
              </a:spcBef>
              <a:buFontTx/>
              <a:buChar char="•"/>
              <a:defRPr sz="1140">
                <a:latin typeface="Times New Roman"/>
                <a:ea typeface="Times New Roman"/>
                <a:cs typeface="Times New Roman"/>
                <a:sym typeface="Times New Roman"/>
              </a:defRPr>
            </a:pPr>
            <a:r>
              <a:t>In contrast to the 0.035%/yr or so of the Agrarian age pre-1500</a:t>
            </a:r>
          </a:p>
          <a:p>
            <a:pPr marL="119834" indent="-119834" defTabSz="227685">
              <a:spcBef>
                <a:spcPts val="500"/>
              </a:spcBef>
              <a:buFontTx/>
              <a:defRPr sz="1140">
                <a:latin typeface="Times New Roman"/>
                <a:ea typeface="Times New Roman"/>
                <a:cs typeface="Times New Roman"/>
                <a:sym typeface="Times New Roman"/>
              </a:defRPr>
            </a:pPr>
            <a:r>
              <a:t>Nine aspects of 1870-2016 economic history:</a:t>
            </a:r>
          </a:p>
          <a:p>
            <a:pPr lvl="1" marL="457200" indent="-152400" defTabSz="227685">
              <a:spcBef>
                <a:spcPts val="500"/>
              </a:spcBef>
              <a:buFontTx/>
              <a:buAutoNum type="arabicPeriod" startAt="1"/>
              <a:defRPr sz="1140">
                <a:latin typeface="Times New Roman"/>
                <a:ea typeface="Times New Roman"/>
                <a:cs typeface="Times New Roman"/>
                <a:sym typeface="Times New Roman"/>
              </a:defRPr>
            </a:pPr>
            <a:r>
              <a:t>Post-1870 history has been economic…</a:t>
            </a:r>
          </a:p>
          <a:p>
            <a:pPr lvl="1" marL="457200" indent="-152400" defTabSz="227685">
              <a:spcBef>
                <a:spcPts val="500"/>
              </a:spcBef>
              <a:buFontTx/>
              <a:buAutoNum type="arabicPeriod" startAt="1"/>
              <a:defRPr sz="1140">
                <a:latin typeface="Times New Roman"/>
                <a:ea typeface="Times New Roman"/>
                <a:cs typeface="Times New Roman"/>
                <a:sym typeface="Times New Roman"/>
              </a:defRPr>
            </a:pPr>
            <a:r>
              <a:t>Explosion of wealth…</a:t>
            </a:r>
          </a:p>
          <a:p>
            <a:pPr lvl="1" marL="457200" indent="-152400" defTabSz="227685">
              <a:spcBef>
                <a:spcPts val="500"/>
              </a:spcBef>
              <a:buFontTx/>
              <a:buAutoNum type="arabicPeriod" startAt="1"/>
              <a:defRPr sz="1140">
                <a:latin typeface="Times New Roman"/>
                <a:ea typeface="Times New Roman"/>
                <a:cs typeface="Times New Roman"/>
                <a:sym typeface="Times New Roman"/>
              </a:defRPr>
            </a:pPr>
            <a:r>
              <a:t>Cornucopia of technology…</a:t>
            </a:r>
          </a:p>
          <a:p>
            <a:pPr lvl="1" marL="457200" indent="-152400" defTabSz="227685">
              <a:spcBef>
                <a:spcPts val="500"/>
              </a:spcBef>
              <a:buFontTx/>
              <a:buAutoNum type="arabicPeriod" startAt="1"/>
              <a:defRPr sz="1140">
                <a:latin typeface="Times New Roman"/>
                <a:ea typeface="Times New Roman"/>
                <a:cs typeface="Times New Roman"/>
                <a:sym typeface="Times New Roman"/>
              </a:defRPr>
            </a:pPr>
            <a:r>
              <a:t>Demographic transition…</a:t>
            </a:r>
          </a:p>
          <a:p>
            <a:pPr lvl="1" marL="457200" indent="-152400" defTabSz="227685">
              <a:spcBef>
                <a:spcPts val="500"/>
              </a:spcBef>
              <a:buFontTx/>
              <a:buAutoNum type="arabicPeriod" startAt="1"/>
              <a:defRPr sz="1140">
                <a:latin typeface="Times New Roman"/>
                <a:ea typeface="Times New Roman"/>
                <a:cs typeface="Times New Roman"/>
                <a:sym typeface="Times New Roman"/>
              </a:defRPr>
            </a:pPr>
            <a:r>
              <a:t>Feminist revolution…</a:t>
            </a:r>
          </a:p>
          <a:p>
            <a:pPr lvl="1" marL="457200" indent="-152400" defTabSz="227685">
              <a:spcBef>
                <a:spcPts val="500"/>
              </a:spcBef>
              <a:buFontTx/>
              <a:buAutoNum type="arabicPeriod" startAt="1"/>
              <a:defRPr sz="1140">
                <a:latin typeface="Times New Roman"/>
                <a:ea typeface="Times New Roman"/>
                <a:cs typeface="Times New Roman"/>
                <a:sym typeface="Times New Roman"/>
              </a:defRPr>
            </a:pPr>
            <a:r>
              <a:t>Empowered tyrannies…</a:t>
            </a:r>
          </a:p>
          <a:p>
            <a:pPr lvl="1" marL="457200" indent="-152400" defTabSz="227685">
              <a:spcBef>
                <a:spcPts val="500"/>
              </a:spcBef>
              <a:buFontTx/>
              <a:buAutoNum type="arabicPeriod" startAt="1"/>
              <a:defRPr sz="1140">
                <a:latin typeface="Times New Roman"/>
                <a:ea typeface="Times New Roman"/>
                <a:cs typeface="Times New Roman"/>
                <a:sym typeface="Times New Roman"/>
              </a:defRPr>
            </a:pPr>
            <a:r>
              <a:t>Wealth gulfs…</a:t>
            </a:r>
          </a:p>
          <a:p>
            <a:pPr lvl="1" marL="457200" indent="-152400" defTabSz="227685">
              <a:spcBef>
                <a:spcPts val="500"/>
              </a:spcBef>
              <a:buFontTx/>
              <a:buAutoNum type="arabicPeriod" startAt="1"/>
              <a:defRPr sz="1140">
                <a:latin typeface="Times New Roman"/>
                <a:ea typeface="Times New Roman"/>
                <a:cs typeface="Times New Roman"/>
                <a:sym typeface="Times New Roman"/>
              </a:defRPr>
            </a:pPr>
            <a:r>
              <a:t>Inclusion and hierarchy attenuation…</a:t>
            </a:r>
          </a:p>
          <a:p>
            <a:pPr lvl="1" marL="457200" indent="-152400" defTabSz="227685">
              <a:spcBef>
                <a:spcPts val="500"/>
              </a:spcBef>
              <a:buFontTx/>
              <a:buAutoNum type="arabicPeriod" startAt="1"/>
              <a:defRPr sz="1140">
                <a:latin typeface="Times New Roman"/>
                <a:ea typeface="Times New Roman"/>
                <a:cs typeface="Times New Roman"/>
                <a:sym typeface="Times New Roman"/>
              </a:defRPr>
            </a:pPr>
            <a:r>
              <a:t>Mismanagement and insecurity…</a:t>
            </a:r>
          </a:p>
        </p:txBody>
      </p:sp>
      <p:pic>
        <p:nvPicPr>
          <p:cNvPr id="117"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19169" y="6092837"/>
            <a:ext cx="571501" cy="571501"/>
          </a:xfrm>
          <a:prstGeom prst="rect">
            <a:avLst/>
          </a:prstGeom>
          <a:ln w="12700">
            <a:miter lim="400000"/>
          </a:ln>
        </p:spPr>
      </p:pic>
      <p:sp>
        <p:nvSpPr>
          <p:cNvPr id="118" name="3:10"/>
          <p:cNvSpPr txBox="1"/>
          <p:nvPr/>
        </p:nvSpPr>
        <p:spPr>
          <a:xfrm>
            <a:off x="734099" y="6487159"/>
            <a:ext cx="512897"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3:10</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90399993" fill="hold"/>
                                        <p:tgtEl>
                                          <p:spTgt spid="117"/>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17"/>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2" name="About the Course"/>
          <p:cNvSpPr txBox="1"/>
          <p:nvPr>
            <p:ph type="title" idx="4294967295"/>
          </p:nvPr>
        </p:nvSpPr>
        <p:spPr>
          <a:xfrm>
            <a:off x="277663" y="-2"/>
            <a:ext cx="8572501" cy="1267126"/>
          </a:xfrm>
          <a:prstGeom prst="rect">
            <a:avLst/>
          </a:prstGeom>
        </p:spPr>
        <p:txBody>
          <a:bodyPr lIns="45718" tIns="45718" rIns="45718" bIns="45718">
            <a:normAutofit fontScale="100000" lnSpcReduction="0"/>
          </a:bodyPr>
          <a:lstStyle>
            <a:lvl1pPr defTabSz="288036">
              <a:defRPr sz="3780">
                <a:latin typeface="+mj-lt"/>
                <a:ea typeface="+mj-ea"/>
                <a:cs typeface="+mj-cs"/>
                <a:sym typeface="Helvetica"/>
              </a:defRPr>
            </a:lvl1pPr>
          </a:lstStyle>
          <a:p>
            <a:pPr/>
            <a:r>
              <a:t>Comparative Advantage in Goods Production</a:t>
            </a:r>
          </a:p>
        </p:txBody>
      </p:sp>
      <p:sp>
        <p:nvSpPr>
          <p:cNvPr id="123" name="The long 20th century will in all likelihood be seen in the future as the watershed in human experience:…"/>
          <p:cNvSpPr txBox="1"/>
          <p:nvPr>
            <p:ph type="body" idx="4294967295"/>
          </p:nvPr>
        </p:nvSpPr>
        <p:spPr>
          <a:xfrm>
            <a:off x="277663" y="1388060"/>
            <a:ext cx="8572501" cy="4978163"/>
          </a:xfrm>
          <a:prstGeom prst="rect">
            <a:avLst/>
          </a:prstGeom>
        </p:spPr>
        <p:txBody>
          <a:bodyPr lIns="45718" tIns="45718" rIns="45718" bIns="45718">
            <a:normAutofit fontScale="100000" lnSpcReduction="0"/>
          </a:bodyPr>
          <a:lstStyle/>
          <a:p>
            <a:pPr marL="0" indent="0" defTabSz="292561">
              <a:buSzTx/>
              <a:buNone/>
              <a:defRPr b="1" sz="1501">
                <a:latin typeface="+mj-lt"/>
                <a:ea typeface="+mj-ea"/>
                <a:cs typeface="+mj-cs"/>
                <a:sym typeface="Helvetica"/>
              </a:defRPr>
            </a:pPr>
            <a:r>
              <a:t>Falling costs of transporting goods</a:t>
            </a:r>
            <a:endParaRPr>
              <a:latin typeface="Times New Roman"/>
              <a:ea typeface="Times New Roman"/>
              <a:cs typeface="Times New Roman"/>
              <a:sym typeface="Times New Roman"/>
            </a:endParaRPr>
          </a:p>
          <a:p>
            <a:pPr marL="153979" indent="-153979" defTabSz="292561">
              <a:buFontTx/>
              <a:defRPr sz="1501">
                <a:latin typeface="Times New Roman"/>
                <a:ea typeface="Times New Roman"/>
                <a:cs typeface="Times New Roman"/>
                <a:sym typeface="Times New Roman"/>
              </a:defRPr>
            </a:pPr>
            <a:r>
              <a:t>After 1870 every commodity that was neither exceptionally fragile nor spoilable could be carried from port to port across oceans for pennies</a:t>
            </a:r>
          </a:p>
          <a:p>
            <a:pPr marL="153979" indent="-153979" defTabSz="292561">
              <a:buFontTx/>
              <a:defRPr sz="1501">
                <a:latin typeface="Times New Roman"/>
                <a:ea typeface="Times New Roman"/>
                <a:cs typeface="Times New Roman"/>
                <a:sym typeface="Times New Roman"/>
              </a:defRPr>
            </a:pPr>
            <a:r>
              <a:t>Every place in the world became, as long as there were docks and railroads, cheek-by-jowl to every other place</a:t>
            </a:r>
          </a:p>
          <a:p>
            <a:pPr marL="153979" indent="-153979" defTabSz="292561">
              <a:buFontTx/>
              <a:defRPr sz="1501">
                <a:latin typeface="Times New Roman"/>
                <a:ea typeface="Times New Roman"/>
                <a:cs typeface="Times New Roman"/>
                <a:sym typeface="Times New Roman"/>
              </a:defRPr>
            </a:pPr>
            <a:r>
              <a:t>Northwest Europe thus gained an enormous trade-relevant comparative advantage in making manufactured goods </a:t>
            </a:r>
          </a:p>
          <a:p>
            <a:pPr marL="153979" indent="-153979" defTabSz="292561">
              <a:buFontTx/>
              <a:defRPr sz="1501">
                <a:latin typeface="Times New Roman"/>
                <a:ea typeface="Times New Roman"/>
                <a:cs typeface="Times New Roman"/>
                <a:sym typeface="Times New Roman"/>
              </a:defRPr>
            </a:pPr>
            <a:r>
              <a:t>Natural resources out on the periphery become more valuable as well</a:t>
            </a:r>
          </a:p>
          <a:p>
            <a:pPr marL="153979" indent="-153979" defTabSz="292561">
              <a:buFontTx/>
              <a:defRPr sz="1501">
                <a:latin typeface="Times New Roman"/>
                <a:ea typeface="Times New Roman"/>
                <a:cs typeface="Times New Roman"/>
                <a:sym typeface="Times New Roman"/>
              </a:defRPr>
            </a:pPr>
            <a:r>
              <a:t>The industrializing and then industrial core specializing in the manufactures because of its superior access to industrial technologies. </a:t>
            </a:r>
          </a:p>
          <a:p>
            <a:pPr marL="153979" indent="-153979" defTabSz="292561">
              <a:buFontTx/>
              <a:defRPr sz="1501">
                <a:latin typeface="Times New Roman"/>
                <a:ea typeface="Times New Roman"/>
                <a:cs typeface="Times New Roman"/>
                <a:sym typeface="Times New Roman"/>
              </a:defRPr>
            </a:pPr>
            <a:r>
              <a:t>The periphery specializing in the primary products that its new infrastructure allowed it to export</a:t>
            </a:r>
          </a:p>
          <a:p>
            <a:pPr marL="153979" indent="-153979" defTabSz="292561">
              <a:buFontTx/>
              <a:defRPr sz="1501">
                <a:latin typeface="Times New Roman"/>
                <a:ea typeface="Times New Roman"/>
                <a:cs typeface="Times New Roman"/>
                <a:sym typeface="Times New Roman"/>
              </a:defRPr>
            </a:pPr>
            <a:r>
              <a:t>These abilities to specialize were of great economic value</a:t>
            </a:r>
          </a:p>
          <a:p>
            <a:pPr marL="153979" indent="-153979" defTabSz="292561">
              <a:buFontTx/>
              <a:defRPr sz="1501">
                <a:latin typeface="Times New Roman"/>
                <a:ea typeface="Times New Roman"/>
                <a:cs typeface="Times New Roman"/>
                <a:sym typeface="Times New Roman"/>
              </a:defRPr>
            </a:pPr>
            <a:r>
              <a:t>The growth of trade meant that the logic of comparative advantage could be deployed to its limit</a:t>
            </a:r>
          </a:p>
          <a:p>
            <a:pPr marL="153979" indent="-153979" defTabSz="292561">
              <a:buFontTx/>
              <a:defRPr sz="1501">
                <a:latin typeface="Times New Roman"/>
                <a:ea typeface="Times New Roman"/>
                <a:cs typeface="Times New Roman"/>
                <a:sym typeface="Times New Roman"/>
              </a:defRPr>
            </a:pPr>
            <a:r>
              <a:t>Once a comparative advantage was established it tended to stick for a long time. </a:t>
            </a:r>
          </a:p>
          <a:p>
            <a:pPr lvl="1" marL="397781" indent="-153979" defTabSz="292561">
              <a:buFontTx/>
              <a:buChar char="•"/>
              <a:defRPr sz="1501">
                <a:latin typeface="Times New Roman"/>
                <a:ea typeface="Times New Roman"/>
                <a:cs typeface="Times New Roman"/>
                <a:sym typeface="Times New Roman"/>
              </a:defRPr>
            </a:pPr>
            <a:r>
              <a:t>There was nothing about British-invented automated textile machinery that made it work better in Britain than elsewhere. </a:t>
            </a:r>
          </a:p>
          <a:p>
            <a:pPr lvl="1" marL="397781" indent="-153979" defTabSz="292561">
              <a:buFontTx/>
              <a:buChar char="•"/>
              <a:defRPr sz="1501">
                <a:latin typeface="Times New Roman"/>
                <a:ea typeface="Times New Roman"/>
                <a:cs typeface="Times New Roman"/>
                <a:sym typeface="Times New Roman"/>
              </a:defRPr>
            </a:pPr>
            <a:r>
              <a:t>Yet Britain’s cotton textile exports rose decade after decade from 1800 to 1910, peaking at 1.1 billion pounds a year in the years before World War I</a:t>
            </a:r>
          </a:p>
        </p:txBody>
      </p:sp>
      <p:sp>
        <p:nvSpPr>
          <p:cNvPr id="124" name="3:00"/>
          <p:cNvSpPr txBox="1"/>
          <p:nvPr/>
        </p:nvSpPr>
        <p:spPr>
          <a:xfrm>
            <a:off x="712710" y="6487159"/>
            <a:ext cx="512897"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3:00</a:t>
            </a:r>
          </a:p>
        </p:txBody>
      </p:sp>
      <p:pic>
        <p:nvPicPr>
          <p:cNvPr id="125"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23506" y="6155745"/>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69726666" fill="hold"/>
                                        <p:tgtEl>
                                          <p:spTgt spid="125"/>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25"/>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9" name="About the Course"/>
          <p:cNvSpPr txBox="1"/>
          <p:nvPr>
            <p:ph type="title" idx="4294967295"/>
          </p:nvPr>
        </p:nvSpPr>
        <p:spPr>
          <a:xfrm>
            <a:off x="277663" y="-2"/>
            <a:ext cx="8572501" cy="1267126"/>
          </a:xfrm>
          <a:prstGeom prst="rect">
            <a:avLst/>
          </a:prstGeom>
        </p:spPr>
        <p:txBody>
          <a:bodyPr lIns="45718" tIns="45718" rIns="45718" bIns="45718">
            <a:normAutofit fontScale="100000" lnSpcReduction="0"/>
          </a:bodyPr>
          <a:lstStyle>
            <a:lvl1pPr>
              <a:defRPr sz="6000">
                <a:solidFill>
                  <a:srgbClr val="000080"/>
                </a:solidFill>
                <a:latin typeface="+mj-lt"/>
                <a:ea typeface="+mj-ea"/>
                <a:cs typeface="+mj-cs"/>
                <a:sym typeface="Helvetica"/>
              </a:defRPr>
            </a:lvl1pPr>
          </a:lstStyle>
          <a:p>
            <a:pPr/>
            <a:r>
              <a:t>The Worldwide Surge</a:t>
            </a:r>
          </a:p>
        </p:txBody>
      </p:sp>
      <p:sp>
        <p:nvSpPr>
          <p:cNvPr id="130" name="The long 20th century will in all likelihood be seen in the future as the watershed in human experience:…"/>
          <p:cNvSpPr txBox="1"/>
          <p:nvPr>
            <p:ph type="body" idx="4294967295"/>
          </p:nvPr>
        </p:nvSpPr>
        <p:spPr>
          <a:xfrm>
            <a:off x="277663" y="1388060"/>
            <a:ext cx="8572501" cy="4978163"/>
          </a:xfrm>
          <a:prstGeom prst="rect">
            <a:avLst/>
          </a:prstGeom>
        </p:spPr>
        <p:txBody>
          <a:bodyPr lIns="45718" tIns="45718" rIns="45718" bIns="45718">
            <a:normAutofit fontScale="100000" lnSpcReduction="0"/>
          </a:bodyPr>
          <a:lstStyle/>
          <a:p>
            <a:pPr marL="0" indent="0" defTabSz="270341">
              <a:spcBef>
                <a:spcPts val="600"/>
              </a:spcBef>
              <a:buSzTx/>
              <a:buNone/>
              <a:defRPr b="1" sz="1387">
                <a:latin typeface="+mj-lt"/>
                <a:ea typeface="+mj-ea"/>
                <a:cs typeface="+mj-cs"/>
                <a:sym typeface="Helvetica"/>
              </a:defRPr>
            </a:pPr>
            <a:r>
              <a:t>The reach of comparative advantage was very broad indeed</a:t>
            </a:r>
            <a:endParaRPr>
              <a:latin typeface="Times New Roman"/>
              <a:ea typeface="Times New Roman"/>
              <a:cs typeface="Times New Roman"/>
              <a:sym typeface="Times New Roman"/>
            </a:endParaRPr>
          </a:p>
          <a:p>
            <a:pPr marL="142285" indent="-142285" defTabSz="270341">
              <a:spcBef>
                <a:spcPts val="600"/>
              </a:spcBef>
              <a:buFontTx/>
              <a:defRPr sz="1387">
                <a:latin typeface="Times New Roman"/>
                <a:ea typeface="Times New Roman"/>
                <a:cs typeface="Times New Roman"/>
                <a:sym typeface="Times New Roman"/>
              </a:defRPr>
            </a:pPr>
            <a:r>
              <a:t>Whether one’s comparative advantage came from entrepreneurs who could innovate rapidly, a deeper community of engineering practice, a well-educated workforce, abundant natural resources, or just poverty that made your labor cheap, business could profit and society grow richer by expanding world trade. </a:t>
            </a:r>
          </a:p>
          <a:p>
            <a:pPr marL="142285" indent="-142285" defTabSz="270341">
              <a:spcBef>
                <a:spcPts val="600"/>
              </a:spcBef>
              <a:buFontTx/>
              <a:defRPr sz="1387">
                <a:latin typeface="Times New Roman"/>
                <a:ea typeface="Times New Roman"/>
                <a:cs typeface="Times New Roman"/>
                <a:sym typeface="Times New Roman"/>
              </a:defRPr>
            </a:pPr>
            <a:r>
              <a:t>And so the surge in real wages was worldwide, not confined to where industrial technologies were then being deployed.</a:t>
            </a:r>
          </a:p>
          <a:p>
            <a:pPr marL="142285" indent="-142285" defTabSz="270341">
              <a:spcBef>
                <a:spcPts val="600"/>
              </a:spcBef>
              <a:buFontTx/>
              <a:defRPr sz="1387">
                <a:latin typeface="Times New Roman"/>
                <a:ea typeface="Times New Roman"/>
                <a:cs typeface="Times New Roman"/>
                <a:sym typeface="Times New Roman"/>
              </a:defRPr>
            </a:pPr>
            <a:r>
              <a:t>That the surge in real wages over 1870-1914 was world-wide rather than confined to where industrial civilization had already taken root was the result of finance and trade following labor. </a:t>
            </a:r>
          </a:p>
          <a:p>
            <a:pPr marL="142285" indent="-142285" defTabSz="270341">
              <a:spcBef>
                <a:spcPts val="600"/>
              </a:spcBef>
              <a:buFontTx/>
              <a:defRPr sz="1387">
                <a:latin typeface="Times New Roman"/>
                <a:ea typeface="Times New Roman"/>
                <a:cs typeface="Times New Roman"/>
                <a:sym typeface="Times New Roman"/>
              </a:defRPr>
            </a:pPr>
            <a:r>
              <a:t>The 1870-1914 world economy was a high—in historical comparative perspective—investment economy. </a:t>
            </a:r>
          </a:p>
          <a:p>
            <a:pPr marL="142285" indent="-142285" defTabSz="270341">
              <a:spcBef>
                <a:spcPts val="600"/>
              </a:spcBef>
              <a:buFontTx/>
              <a:defRPr sz="1387">
                <a:latin typeface="Times New Roman"/>
                <a:ea typeface="Times New Roman"/>
                <a:cs typeface="Times New Roman"/>
                <a:sym typeface="Times New Roman"/>
              </a:defRPr>
            </a:pPr>
            <a:r>
              <a:t>There were 20 thousand miles of railways in the world when the U.S. Civil War ended in 1865. There were 300 thousand miles in 1914. (There are a million miles today.)</a:t>
            </a:r>
          </a:p>
          <a:p>
            <a:pPr marL="142285" indent="-142285" defTabSz="270341">
              <a:spcBef>
                <a:spcPts val="600"/>
              </a:spcBef>
              <a:buFontTx/>
              <a:defRPr sz="1387">
                <a:latin typeface="Times New Roman"/>
                <a:ea typeface="Times New Roman"/>
                <a:cs typeface="Times New Roman"/>
                <a:sym typeface="Times New Roman"/>
              </a:defRPr>
            </a:pPr>
            <a:r>
              <a:t>The upshot for the world’s middle and upper classes was that by 1914:</a:t>
            </a:r>
          </a:p>
          <a:p>
            <a:pPr lvl="1" marL="367570" indent="-142285" defTabSz="270341">
              <a:spcBef>
                <a:spcPts val="600"/>
              </a:spcBef>
              <a:buFontTx/>
              <a:buChar char="•"/>
              <a:defRPr sz="1387">
                <a:latin typeface="Times New Roman"/>
                <a:ea typeface="Times New Roman"/>
                <a:cs typeface="Times New Roman"/>
                <a:sym typeface="Times New Roman"/>
              </a:defRPr>
            </a:pPr>
            <a:r>
              <a:t> “life offered, at a low cost and with the least trouble, conveniences, comforts, and amenities beyond the compass of the richest and most powerful monarchs of other ages…” </a:t>
            </a:r>
          </a:p>
          <a:p>
            <a:pPr marL="142285" indent="-142285" defTabSz="270341">
              <a:spcBef>
                <a:spcPts val="600"/>
              </a:spcBef>
              <a:buFontTx/>
              <a:defRPr sz="1387">
                <a:latin typeface="Times New Roman"/>
                <a:ea typeface="Times New Roman"/>
                <a:cs typeface="Times New Roman"/>
                <a:sym typeface="Times New Roman"/>
              </a:defRPr>
            </a:pPr>
            <a:r>
              <a:t>The upshot was that for the working classes of the globe—at least those touched by ships and railroads and thus by international commerce—was an increasing margin between living standards and bare subsistence. </a:t>
            </a:r>
          </a:p>
          <a:p>
            <a:pPr marL="142285" indent="-142285" defTabSz="270341">
              <a:spcBef>
                <a:spcPts val="600"/>
              </a:spcBef>
              <a:buFontTx/>
              <a:defRPr sz="1387">
                <a:latin typeface="Times New Roman"/>
                <a:ea typeface="Times New Roman"/>
                <a:cs typeface="Times New Roman"/>
                <a:sym typeface="Times New Roman"/>
              </a:defRPr>
            </a:pPr>
            <a:r>
              <a:t>Malthusian forces responded: </a:t>
            </a:r>
          </a:p>
          <a:p>
            <a:pPr lvl="1" marL="367570" indent="-142285" defTabSz="270341">
              <a:spcBef>
                <a:spcPts val="600"/>
              </a:spcBef>
              <a:buFontTx/>
              <a:buChar char="•"/>
              <a:defRPr sz="1387">
                <a:latin typeface="Times New Roman"/>
                <a:ea typeface="Times New Roman"/>
                <a:cs typeface="Times New Roman"/>
                <a:sym typeface="Times New Roman"/>
              </a:defRPr>
            </a:pPr>
            <a:r>
              <a:t>As of 1914 there were five people where there had been four a generation before. </a:t>
            </a:r>
          </a:p>
          <a:p>
            <a:pPr lvl="1" marL="367570" indent="-142285" defTabSz="270341">
              <a:spcBef>
                <a:spcPts val="600"/>
              </a:spcBef>
              <a:buFontTx/>
              <a:buChar char="•"/>
              <a:defRPr sz="1387">
                <a:latin typeface="Times New Roman"/>
                <a:ea typeface="Times New Roman"/>
                <a:cs typeface="Times New Roman"/>
                <a:sym typeface="Times New Roman"/>
              </a:defRPr>
            </a:pPr>
            <a:r>
              <a:t>Half a century thus saw more population growth than had half a millennium back in the Agrarian Age. </a:t>
            </a:r>
          </a:p>
        </p:txBody>
      </p:sp>
      <p:sp>
        <p:nvSpPr>
          <p:cNvPr id="131" name="2:30"/>
          <p:cNvSpPr txBox="1"/>
          <p:nvPr/>
        </p:nvSpPr>
        <p:spPr>
          <a:xfrm>
            <a:off x="712710" y="6487159"/>
            <a:ext cx="512897"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2:30</a:t>
            </a:r>
          </a:p>
        </p:txBody>
      </p:sp>
      <p:pic>
        <p:nvPicPr>
          <p:cNvPr id="132"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0" y="6120485"/>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57140000" fill="hold"/>
                                        <p:tgtEl>
                                          <p:spTgt spid="132"/>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32"/>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6" name="About the Course"/>
          <p:cNvSpPr txBox="1"/>
          <p:nvPr>
            <p:ph type="title" idx="4294967295"/>
          </p:nvPr>
        </p:nvSpPr>
        <p:spPr>
          <a:xfrm>
            <a:off x="277663" y="-2"/>
            <a:ext cx="8572501" cy="1267126"/>
          </a:xfrm>
          <a:prstGeom prst="rect">
            <a:avLst/>
          </a:prstGeom>
        </p:spPr>
        <p:txBody>
          <a:bodyPr lIns="45718" tIns="45718" rIns="45718" bIns="45718">
            <a:normAutofit fontScale="100000" lnSpcReduction="0"/>
          </a:bodyPr>
          <a:lstStyle>
            <a:lvl1pPr>
              <a:defRPr sz="6000">
                <a:solidFill>
                  <a:srgbClr val="000080"/>
                </a:solidFill>
                <a:latin typeface="+mj-lt"/>
                <a:ea typeface="+mj-ea"/>
                <a:cs typeface="+mj-cs"/>
                <a:sym typeface="Helvetica"/>
              </a:defRPr>
            </a:lvl1pPr>
          </a:lstStyle>
          <a:p>
            <a:pPr/>
            <a:r>
              <a:t>Communications</a:t>
            </a:r>
          </a:p>
        </p:txBody>
      </p:sp>
      <p:sp>
        <p:nvSpPr>
          <p:cNvPr id="137" name="The long 20th century will in all likelihood be seen in the future as the watershed in human experience:…"/>
          <p:cNvSpPr txBox="1"/>
          <p:nvPr>
            <p:ph type="body" idx="4294967295"/>
          </p:nvPr>
        </p:nvSpPr>
        <p:spPr>
          <a:xfrm>
            <a:off x="277663" y="1388060"/>
            <a:ext cx="8572501" cy="4978163"/>
          </a:xfrm>
          <a:prstGeom prst="rect">
            <a:avLst/>
          </a:prstGeom>
        </p:spPr>
        <p:txBody>
          <a:bodyPr lIns="45718" tIns="45718" rIns="45718" bIns="45718">
            <a:normAutofit fontScale="100000" lnSpcReduction="0"/>
          </a:bodyPr>
          <a:lstStyle/>
          <a:p>
            <a:pPr marL="0" indent="0" defTabSz="370331">
              <a:spcBef>
                <a:spcPts val="900"/>
              </a:spcBef>
              <a:buSzTx/>
              <a:buNone/>
              <a:defRPr b="1" sz="1900">
                <a:latin typeface="+mj-lt"/>
                <a:ea typeface="+mj-ea"/>
                <a:cs typeface="+mj-cs"/>
                <a:sym typeface="Helvetica"/>
              </a:defRPr>
            </a:pPr>
            <a:r>
              <a:t>A passage to India</a:t>
            </a:r>
            <a:endParaRPr>
              <a:latin typeface="Times New Roman"/>
              <a:ea typeface="Times New Roman"/>
              <a:cs typeface="Times New Roman"/>
              <a:sym typeface="Times New Roman"/>
            </a:endParaRPr>
          </a:p>
          <a:p>
            <a:pPr marL="194910" indent="-194910" defTabSz="370331">
              <a:spcBef>
                <a:spcPts val="900"/>
              </a:spcBef>
              <a:buFontTx/>
              <a:defRPr sz="1900">
                <a:latin typeface="Times New Roman"/>
                <a:ea typeface="Times New Roman"/>
                <a:cs typeface="Times New Roman"/>
                <a:sym typeface="Times New Roman"/>
              </a:defRPr>
            </a:pPr>
            <a:r>
              <a:t>Arthur Wellesley: 7 months to India in 1800 </a:t>
            </a:r>
          </a:p>
          <a:p>
            <a:pPr marL="194910" indent="-194910" defTabSz="370331">
              <a:spcBef>
                <a:spcPts val="900"/>
              </a:spcBef>
              <a:buFontTx/>
              <a:defRPr sz="1900">
                <a:latin typeface="Times New Roman"/>
                <a:ea typeface="Times New Roman"/>
                <a:cs typeface="Times New Roman"/>
                <a:sym typeface="Times New Roman"/>
              </a:defRPr>
            </a:pPr>
            <a:r>
              <a:t>The British Empire was out of control: proconsuls gotta pro…</a:t>
            </a:r>
          </a:p>
          <a:p>
            <a:pPr marL="194910" indent="-194910" defTabSz="370331">
              <a:spcBef>
                <a:spcPts val="900"/>
              </a:spcBef>
              <a:buFontTx/>
              <a:defRPr sz="1900">
                <a:latin typeface="Times New Roman"/>
                <a:ea typeface="Times New Roman"/>
                <a:cs typeface="Times New Roman"/>
                <a:sym typeface="Times New Roman"/>
              </a:defRPr>
            </a:pPr>
            <a:r>
              <a:t>The land electric telegraph</a:t>
            </a:r>
          </a:p>
          <a:p>
            <a:pPr marL="194910" indent="-194910" defTabSz="370331">
              <a:spcBef>
                <a:spcPts val="900"/>
              </a:spcBef>
              <a:buFontTx/>
              <a:defRPr sz="1900">
                <a:latin typeface="Times New Roman"/>
                <a:ea typeface="Times New Roman"/>
                <a:cs typeface="Times New Roman"/>
                <a:sym typeface="Times New Roman"/>
              </a:defRPr>
            </a:pPr>
            <a:r>
              <a:t>Let’s dunk on Henry David Thoreau again:</a:t>
            </a:r>
          </a:p>
          <a:p>
            <a:pPr lvl="1" marL="503521" indent="-194910" defTabSz="370331">
              <a:spcBef>
                <a:spcPts val="900"/>
              </a:spcBef>
              <a:buFontTx/>
              <a:buChar char="•"/>
              <a:defRPr sz="1900">
                <a:latin typeface="Times New Roman"/>
                <a:ea typeface="Times New Roman"/>
                <a:cs typeface="Times New Roman"/>
                <a:sym typeface="Times New Roman"/>
              </a:defRPr>
            </a:pPr>
            <a:r>
              <a:t>“”</a:t>
            </a:r>
          </a:p>
          <a:p>
            <a:pPr marL="194910" indent="-194910" defTabSz="370331">
              <a:spcBef>
                <a:spcPts val="900"/>
              </a:spcBef>
              <a:buFontTx/>
              <a:defRPr sz="1900">
                <a:latin typeface="Times New Roman"/>
                <a:ea typeface="Times New Roman"/>
                <a:cs typeface="Times New Roman"/>
                <a:sym typeface="Times New Roman"/>
              </a:defRPr>
            </a:pPr>
            <a:r>
              <a:t>Is this right?</a:t>
            </a:r>
          </a:p>
          <a:p>
            <a:pPr marL="194910" indent="-194910" defTabSz="370331">
              <a:spcBef>
                <a:spcPts val="900"/>
              </a:spcBef>
              <a:buFontTx/>
              <a:defRPr sz="1900">
                <a:latin typeface="Times New Roman"/>
                <a:ea typeface="Times New Roman"/>
                <a:cs typeface="Times New Roman"/>
                <a:sym typeface="Times New Roman"/>
              </a:defRPr>
            </a:pPr>
            <a:r>
              <a:t>We are anthology intelligences. It is one of our glories. Global communication helps us to become more so.</a:t>
            </a:r>
          </a:p>
          <a:p>
            <a:pPr marL="194910" indent="-194910" defTabSz="370331">
              <a:spcBef>
                <a:spcPts val="900"/>
              </a:spcBef>
              <a:buFontTx/>
              <a:defRPr sz="1900">
                <a:latin typeface="Times New Roman"/>
                <a:ea typeface="Times New Roman"/>
                <a:cs typeface="Times New Roman"/>
                <a:sym typeface="Times New Roman"/>
              </a:defRPr>
            </a:pPr>
            <a:r>
              <a:t>But water gaps in the communications network…</a:t>
            </a:r>
          </a:p>
        </p:txBody>
      </p:sp>
      <p:sp>
        <p:nvSpPr>
          <p:cNvPr id="138" name="5:00"/>
          <p:cNvSpPr txBox="1"/>
          <p:nvPr/>
        </p:nvSpPr>
        <p:spPr>
          <a:xfrm>
            <a:off x="712710" y="6487159"/>
            <a:ext cx="512897"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5:00</a:t>
            </a:r>
          </a:p>
        </p:txBody>
      </p:sp>
      <p:pic>
        <p:nvPicPr>
          <p:cNvPr id="139"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11754" y="6143992"/>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296106666" fill="hold"/>
                                        <p:tgtEl>
                                          <p:spTgt spid="139"/>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39"/>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3" name="About the Course"/>
          <p:cNvSpPr txBox="1"/>
          <p:nvPr>
            <p:ph type="title" idx="4294967295"/>
          </p:nvPr>
        </p:nvSpPr>
        <p:spPr>
          <a:xfrm>
            <a:off x="277663" y="-2"/>
            <a:ext cx="8572501" cy="1267126"/>
          </a:xfrm>
          <a:prstGeom prst="rect">
            <a:avLst/>
          </a:prstGeom>
        </p:spPr>
        <p:txBody>
          <a:bodyPr lIns="45718" tIns="45718" rIns="45718" bIns="45718">
            <a:normAutofit fontScale="100000" lnSpcReduction="0"/>
          </a:bodyPr>
          <a:lstStyle>
            <a:lvl1pPr>
              <a:defRPr sz="6000">
                <a:solidFill>
                  <a:srgbClr val="000080"/>
                </a:solidFill>
                <a:latin typeface="+mj-lt"/>
                <a:ea typeface="+mj-ea"/>
                <a:cs typeface="+mj-cs"/>
                <a:sym typeface="Helvetica"/>
              </a:defRPr>
            </a:lvl1pPr>
          </a:lstStyle>
          <a:p>
            <a:pPr/>
            <a:r>
              <a:t>Submarine Telegraphs</a:t>
            </a:r>
          </a:p>
        </p:txBody>
      </p:sp>
      <p:sp>
        <p:nvSpPr>
          <p:cNvPr id="144" name="The long 20th century will in all likelihood be seen in the future as the watershed in human experience:…"/>
          <p:cNvSpPr txBox="1"/>
          <p:nvPr>
            <p:ph type="body" idx="4294967295"/>
          </p:nvPr>
        </p:nvSpPr>
        <p:spPr>
          <a:xfrm>
            <a:off x="277663" y="1388060"/>
            <a:ext cx="8572501" cy="4978163"/>
          </a:xfrm>
          <a:prstGeom prst="rect">
            <a:avLst/>
          </a:prstGeom>
        </p:spPr>
        <p:txBody>
          <a:bodyPr lIns="45718" tIns="45718" rIns="45718" bIns="45718">
            <a:normAutofit fontScale="100000" lnSpcReduction="0"/>
          </a:bodyPr>
          <a:lstStyle/>
          <a:p>
            <a:pPr marL="0" indent="0" defTabSz="322187">
              <a:buSzTx/>
              <a:buNone/>
              <a:defRPr b="1" sz="1653">
                <a:latin typeface="+mj-lt"/>
                <a:ea typeface="+mj-ea"/>
                <a:cs typeface="+mj-cs"/>
                <a:sym typeface="Helvetica"/>
              </a:defRPr>
            </a:pPr>
            <a:r>
              <a:t>Nerd-Lord William Thomson</a:t>
            </a:r>
            <a:endParaRPr>
              <a:latin typeface="Times New Roman"/>
              <a:ea typeface="Times New Roman"/>
              <a:cs typeface="Times New Roman"/>
              <a:sym typeface="Times New Roman"/>
            </a:endParaRPr>
          </a:p>
          <a:p>
            <a:pPr marL="169572" indent="-169572" defTabSz="322187">
              <a:buFontTx/>
              <a:defRPr sz="1653">
                <a:latin typeface="Times New Roman"/>
                <a:ea typeface="Times New Roman"/>
                <a:cs typeface="Times New Roman"/>
                <a:sym typeface="Times New Roman"/>
              </a:defRPr>
            </a:pPr>
            <a:r>
              <a:t>SciFi author Neal Stephenson:</a:t>
            </a:r>
          </a:p>
          <a:p>
            <a:pPr lvl="1" marL="438063" indent="-169572" defTabSz="322187">
              <a:buFontTx/>
              <a:buChar char="•"/>
              <a:defRPr sz="1653">
                <a:latin typeface="Times New Roman"/>
                <a:ea typeface="Times New Roman"/>
                <a:cs typeface="Times New Roman"/>
                <a:sym typeface="Times New Roman"/>
              </a:defRPr>
            </a:pPr>
            <a:r>
              <a:t>“T</a:t>
            </a:r>
            <a:r>
              <a:t>errifyingly high financial stakes and shockingly formidable technical challenges.... Undersea cables... the highest of high tech.... The problem was that water… is an electrical conductor.... In 1858… the Atlantic Telegraph Company… cable... hardly worked at all. Queen Victoria managed to send President Buchanan a celebratory message, but it took a whole day to send it. On a good day, the cable could carry something like one word per minute…. Wildman Whitehouse… convinced himself that the solution to their troubles was brute force... He soon managed to blast a hole through the gutta-percha somewhere between there and Newfoundland, turning the entire system into useless junk…. </a:t>
            </a:r>
            <a:r>
              <a:t>William Thomson had figured out... a more sensitive instrument.... Eight years after Whitehouse fried the first, a second transatlantic cable was built… [Thomson] bought a 126-ton schooner yacht... turned the ship into a floating luxury palace and laboratory for the invention of even more fantastically lucrative patents. He then spent the rest of his life tooling around the British Isles, Bay of Biscay, and western Mediterranean, frequently hosting Dukes and continental savants, who all commented on the nerd-lord's tendency to stop in the middle of polite conversation to scrawl out long skeins of equations on whatever piece of paper happened to be handy…”</a:t>
            </a:r>
          </a:p>
          <a:p>
            <a:pPr lvl="1" marL="438063" indent="-169572" defTabSz="322187">
              <a:buFontTx/>
              <a:buChar char="•"/>
              <a:defRPr sz="1653">
                <a:latin typeface="Times New Roman"/>
                <a:ea typeface="Times New Roman"/>
                <a:cs typeface="Times New Roman"/>
                <a:sym typeface="Times New Roman"/>
              </a:defRPr>
            </a:pPr>
            <a:r>
              <a:t>…”</a:t>
            </a:r>
          </a:p>
        </p:txBody>
      </p:sp>
      <p:sp>
        <p:nvSpPr>
          <p:cNvPr id="145" name="3:15"/>
          <p:cNvSpPr txBox="1"/>
          <p:nvPr/>
        </p:nvSpPr>
        <p:spPr>
          <a:xfrm>
            <a:off x="712710" y="6487159"/>
            <a:ext cx="512897"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3:15</a:t>
            </a:r>
          </a:p>
        </p:txBody>
      </p:sp>
      <p:pic>
        <p:nvPicPr>
          <p:cNvPr id="146"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23506" y="6214511"/>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91615000" fill="hold"/>
                                        <p:tgtEl>
                                          <p:spTgt spid="146"/>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46"/>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0" name="About the Course"/>
          <p:cNvSpPr txBox="1"/>
          <p:nvPr>
            <p:ph type="title" idx="4294967295"/>
          </p:nvPr>
        </p:nvSpPr>
        <p:spPr>
          <a:xfrm>
            <a:off x="277663" y="-2"/>
            <a:ext cx="8572501" cy="1267126"/>
          </a:xfrm>
          <a:prstGeom prst="rect">
            <a:avLst/>
          </a:prstGeom>
        </p:spPr>
        <p:txBody>
          <a:bodyPr lIns="45718" tIns="45718" rIns="45718" bIns="45718">
            <a:normAutofit fontScale="100000" lnSpcReduction="0"/>
          </a:bodyPr>
          <a:lstStyle>
            <a:lvl1pPr>
              <a:defRPr sz="6000">
                <a:solidFill>
                  <a:srgbClr val="000080"/>
                </a:solidFill>
                <a:latin typeface="+mj-lt"/>
                <a:ea typeface="+mj-ea"/>
                <a:cs typeface="+mj-cs"/>
                <a:sym typeface="Helvetica"/>
              </a:defRPr>
            </a:lvl1pPr>
          </a:lstStyle>
          <a:p>
            <a:pPr/>
            <a:r>
              <a:t>World Conquest</a:t>
            </a:r>
          </a:p>
        </p:txBody>
      </p:sp>
      <p:sp>
        <p:nvSpPr>
          <p:cNvPr id="151" name="The long 20th century will in all likelihood be seen in the future as the watershed in human experience:…"/>
          <p:cNvSpPr txBox="1"/>
          <p:nvPr>
            <p:ph type="body" idx="4294967295"/>
          </p:nvPr>
        </p:nvSpPr>
        <p:spPr>
          <a:xfrm>
            <a:off x="277663" y="1388060"/>
            <a:ext cx="8572501" cy="4978163"/>
          </a:xfrm>
          <a:prstGeom prst="rect">
            <a:avLst/>
          </a:prstGeom>
        </p:spPr>
        <p:txBody>
          <a:bodyPr lIns="45718" tIns="45718" rIns="45718" bIns="45718">
            <a:normAutofit fontScale="100000" lnSpcReduction="0"/>
          </a:bodyPr>
          <a:lstStyle/>
          <a:p>
            <a:pPr marL="0" indent="0" defTabSz="359221">
              <a:spcBef>
                <a:spcPts val="800"/>
              </a:spcBef>
              <a:buSzTx/>
              <a:buNone/>
              <a:defRPr b="1" sz="1843">
                <a:latin typeface="+mj-lt"/>
                <a:ea typeface="+mj-ea"/>
                <a:cs typeface="+mj-cs"/>
                <a:sym typeface="Helvetica"/>
              </a:defRPr>
            </a:pPr>
            <a:r>
              <a:t>Cheap transport and communication meant that the power gradient became inescapable:</a:t>
            </a:r>
            <a:endParaRPr>
              <a:latin typeface="Times New Roman"/>
              <a:ea typeface="Times New Roman"/>
              <a:cs typeface="Times New Roman"/>
              <a:sym typeface="Times New Roman"/>
            </a:endParaRPr>
          </a:p>
          <a:p>
            <a:pPr marL="189063" indent="-189063" defTabSz="359221">
              <a:spcBef>
                <a:spcPts val="800"/>
              </a:spcBef>
              <a:buFontTx/>
              <a:defRPr sz="1843">
                <a:latin typeface="Times New Roman"/>
                <a:ea typeface="Times New Roman"/>
                <a:cs typeface="Times New Roman"/>
                <a:sym typeface="Times New Roman"/>
              </a:defRPr>
            </a:pPr>
            <a:r>
              <a:t>Where you could cheaply and reliably move goods and people you could also move and supply armies and weapons. </a:t>
            </a:r>
          </a:p>
          <a:p>
            <a:pPr marL="189063" indent="-189063" defTabSz="359221">
              <a:spcBef>
                <a:spcPts val="800"/>
              </a:spcBef>
              <a:buFontTx/>
              <a:defRPr sz="1843">
                <a:latin typeface="Times New Roman"/>
                <a:ea typeface="Times New Roman"/>
                <a:cs typeface="Times New Roman"/>
                <a:sym typeface="Times New Roman"/>
              </a:defRPr>
            </a:pPr>
            <a:r>
              <a:t>Conquest, or at least invasion and devastation, became things that any European great power could undertake in nearly any corner of the world. </a:t>
            </a:r>
          </a:p>
          <a:p>
            <a:pPr marL="189063" indent="-189063" defTabSz="359221">
              <a:spcBef>
                <a:spcPts val="800"/>
              </a:spcBef>
              <a:buFontTx/>
              <a:defRPr sz="1843">
                <a:latin typeface="Times New Roman"/>
                <a:ea typeface="Times New Roman"/>
                <a:cs typeface="Times New Roman"/>
                <a:sym typeface="Times New Roman"/>
              </a:defRPr>
            </a:pPr>
            <a:r>
              <a:t>And the European powers did. </a:t>
            </a:r>
          </a:p>
          <a:p>
            <a:pPr marL="189063" indent="-189063" defTabSz="359221">
              <a:spcBef>
                <a:spcPts val="800"/>
              </a:spcBef>
              <a:buFontTx/>
              <a:defRPr sz="1843">
                <a:latin typeface="Times New Roman"/>
                <a:ea typeface="Times New Roman"/>
                <a:cs typeface="Times New Roman"/>
                <a:sym typeface="Times New Roman"/>
              </a:defRPr>
            </a:pPr>
            <a:r>
              <a:t>Before 1870 European imperialism was—with the very notable exception of the British Raj in India—largely a matter of ports and their hinterlands</a:t>
            </a:r>
          </a:p>
          <a:p>
            <a:pPr marL="189063" indent="-189063" defTabSz="359221">
              <a:spcBef>
                <a:spcPts val="800"/>
              </a:spcBef>
              <a:buFontTx/>
              <a:defRPr sz="1843">
                <a:latin typeface="Times New Roman"/>
                <a:ea typeface="Times New Roman"/>
                <a:cs typeface="Times New Roman"/>
                <a:sym typeface="Times New Roman"/>
              </a:defRPr>
            </a:pPr>
            <a:r>
              <a:t>Plus settler expansion into the low-population (after the plagues and genocides, that is) Americas and Australasia. </a:t>
            </a:r>
          </a:p>
          <a:p>
            <a:pPr marL="189063" indent="-189063" defTabSz="359221">
              <a:spcBef>
                <a:spcPts val="800"/>
              </a:spcBef>
              <a:buFontTx/>
              <a:defRPr sz="1843">
                <a:latin typeface="Times New Roman"/>
                <a:ea typeface="Times New Roman"/>
                <a:cs typeface="Times New Roman"/>
                <a:sym typeface="Times New Roman"/>
              </a:defRPr>
            </a:pPr>
            <a:r>
              <a:t>By 1914 only Morocco, Ethiopia, Iran, Afghanistan, Nepal, Thailand, Tibet, China, and Japan had escaped European (or, in the case of Taiwan and Korea, Japanese) conquest or “protectorate”</a:t>
            </a:r>
          </a:p>
          <a:p>
            <a:pPr lvl="1" marL="488415" indent="-189063" defTabSz="359221">
              <a:spcBef>
                <a:spcPts val="800"/>
              </a:spcBef>
              <a:buFontTx/>
              <a:buChar char="•"/>
              <a:defRPr sz="1843">
                <a:latin typeface="Times New Roman"/>
                <a:ea typeface="Times New Roman"/>
                <a:cs typeface="Times New Roman"/>
                <a:sym typeface="Times New Roman"/>
              </a:defRPr>
            </a:pPr>
            <a:r>
              <a:t>Ethiopia fell to Mussolini’s Italy with its airplanes and poison gas shells in 1936.</a:t>
            </a:r>
          </a:p>
        </p:txBody>
      </p:sp>
      <p:sp>
        <p:nvSpPr>
          <p:cNvPr id="152" name="1:00"/>
          <p:cNvSpPr txBox="1"/>
          <p:nvPr/>
        </p:nvSpPr>
        <p:spPr>
          <a:xfrm>
            <a:off x="712710" y="6487159"/>
            <a:ext cx="512897"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1:00</a:t>
            </a:r>
          </a:p>
        </p:txBody>
      </p:sp>
      <p:pic>
        <p:nvPicPr>
          <p:cNvPr id="153"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11753" y="6143992"/>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66931666" fill="hold"/>
                                        <p:tgtEl>
                                          <p:spTgt spid="153"/>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53"/>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7" name="About the Course"/>
          <p:cNvSpPr txBox="1"/>
          <p:nvPr>
            <p:ph type="title" idx="4294967295"/>
          </p:nvPr>
        </p:nvSpPr>
        <p:spPr>
          <a:xfrm>
            <a:off x="277663" y="-2"/>
            <a:ext cx="8572501" cy="1267126"/>
          </a:xfrm>
          <a:prstGeom prst="rect">
            <a:avLst/>
          </a:prstGeom>
        </p:spPr>
        <p:txBody>
          <a:bodyPr lIns="45718" tIns="45718" rIns="45718" bIns="45718">
            <a:normAutofit fontScale="100000" lnSpcReduction="0"/>
          </a:bodyPr>
          <a:lstStyle>
            <a:lvl1pPr defTabSz="288036">
              <a:defRPr sz="3780">
                <a:latin typeface="+mj-lt"/>
                <a:ea typeface="+mj-ea"/>
                <a:cs typeface="+mj-cs"/>
                <a:sym typeface="Helvetica"/>
              </a:defRPr>
            </a:lvl1pPr>
          </a:lstStyle>
          <a:p>
            <a:pPr/>
            <a:r>
              <a:t>The Development of Underdevelopment</a:t>
            </a:r>
          </a:p>
        </p:txBody>
      </p:sp>
      <p:sp>
        <p:nvSpPr>
          <p:cNvPr id="158" name="The long 20th century will in all likelihood be seen in the future as the watershed in human experience:…"/>
          <p:cNvSpPr txBox="1"/>
          <p:nvPr>
            <p:ph type="body" idx="4294967295"/>
          </p:nvPr>
        </p:nvSpPr>
        <p:spPr>
          <a:xfrm>
            <a:off x="277663" y="1388060"/>
            <a:ext cx="8572501" cy="4978163"/>
          </a:xfrm>
          <a:prstGeom prst="rect">
            <a:avLst/>
          </a:prstGeom>
        </p:spPr>
        <p:txBody>
          <a:bodyPr lIns="45718" tIns="45718" rIns="45718" bIns="45718">
            <a:normAutofit fontScale="100000" lnSpcReduction="0"/>
          </a:bodyPr>
          <a:lstStyle/>
          <a:p>
            <a:pPr marL="0" indent="0" defTabSz="370331">
              <a:spcBef>
                <a:spcPts val="900"/>
              </a:spcBef>
              <a:buSzTx/>
              <a:buNone/>
              <a:defRPr b="1" sz="1900">
                <a:latin typeface="+mj-lt"/>
                <a:ea typeface="+mj-ea"/>
                <a:cs typeface="+mj-cs"/>
                <a:sym typeface="Helvetica"/>
              </a:defRPr>
            </a:pPr>
            <a:r>
              <a:t>The role of the British Empire</a:t>
            </a:r>
            <a:endParaRPr>
              <a:latin typeface="Times New Roman"/>
              <a:ea typeface="Times New Roman"/>
              <a:cs typeface="Times New Roman"/>
              <a:sym typeface="Times New Roman"/>
            </a:endParaRPr>
          </a:p>
          <a:p>
            <a:pPr marL="194910" indent="-194910" defTabSz="370331">
              <a:spcBef>
                <a:spcPts val="900"/>
              </a:spcBef>
              <a:buFontTx/>
              <a:defRPr sz="1900">
                <a:latin typeface="Times New Roman"/>
                <a:ea typeface="Times New Roman"/>
                <a:cs typeface="Times New Roman"/>
                <a:sym typeface="Times New Roman"/>
              </a:defRPr>
            </a:pPr>
            <a:r>
              <a:t>Comparative advantage in agricultural staples production as a thing made</a:t>
            </a:r>
          </a:p>
          <a:p>
            <a:pPr marL="194910" indent="-194910" defTabSz="370331">
              <a:spcBef>
                <a:spcPts val="900"/>
              </a:spcBef>
              <a:buFontTx/>
              <a:defRPr sz="1900">
                <a:latin typeface="Times New Roman"/>
                <a:ea typeface="Times New Roman"/>
                <a:cs typeface="Times New Roman"/>
                <a:sym typeface="Times New Roman"/>
              </a:defRPr>
            </a:pPr>
            <a:r>
              <a:t>Malthusian down cycle in China and India</a:t>
            </a:r>
          </a:p>
          <a:p>
            <a:pPr marL="194910" indent="-194910" defTabSz="370331">
              <a:spcBef>
                <a:spcPts val="900"/>
              </a:spcBef>
              <a:buFontTx/>
              <a:defRPr sz="1900">
                <a:latin typeface="Times New Roman"/>
                <a:ea typeface="Times New Roman"/>
                <a:cs typeface="Times New Roman"/>
                <a:sym typeface="Times New Roman"/>
              </a:defRPr>
            </a:pPr>
            <a:r>
              <a:t>Checking the growth rate of wages elsewhere</a:t>
            </a:r>
          </a:p>
          <a:p>
            <a:pPr marL="194910" indent="-194910" defTabSz="370331">
              <a:spcBef>
                <a:spcPts val="900"/>
              </a:spcBef>
              <a:buFontTx/>
              <a:defRPr sz="1900">
                <a:latin typeface="Times New Roman"/>
                <a:ea typeface="Times New Roman"/>
                <a:cs typeface="Times New Roman"/>
                <a:sym typeface="Times New Roman"/>
              </a:defRPr>
            </a:pPr>
            <a:r>
              <a:t>Successful industrialization required a broad middle class to buy domestic manufactures</a:t>
            </a:r>
          </a:p>
          <a:p>
            <a:pPr lvl="1" marL="503521" indent="-194910" defTabSz="370331">
              <a:spcBef>
                <a:spcPts val="900"/>
              </a:spcBef>
              <a:buFontTx/>
              <a:buChar char="•"/>
              <a:defRPr sz="1900">
                <a:latin typeface="Times New Roman"/>
                <a:ea typeface="Times New Roman"/>
                <a:cs typeface="Times New Roman"/>
                <a:sym typeface="Times New Roman"/>
              </a:defRPr>
            </a:pPr>
            <a:r>
              <a:t>And tariffs to allow infant industries to go</a:t>
            </a:r>
          </a:p>
          <a:p>
            <a:pPr lvl="1" marL="503521" indent="-194910" defTabSz="370331">
              <a:spcBef>
                <a:spcPts val="900"/>
              </a:spcBef>
              <a:buFontTx/>
              <a:buChar char="•"/>
              <a:defRPr sz="1900">
                <a:latin typeface="Times New Roman"/>
                <a:ea typeface="Times New Roman"/>
                <a:cs typeface="Times New Roman"/>
                <a:sym typeface="Times New Roman"/>
              </a:defRPr>
            </a:pPr>
            <a:r>
              <a:t>Colonial masters prohibited the tariffs</a:t>
            </a:r>
          </a:p>
          <a:p>
            <a:pPr lvl="1" marL="503521" indent="-194910" defTabSz="370331">
              <a:spcBef>
                <a:spcPts val="900"/>
              </a:spcBef>
              <a:buFontTx/>
              <a:buChar char="•"/>
              <a:defRPr sz="1900">
                <a:latin typeface="Times New Roman"/>
                <a:ea typeface="Times New Roman"/>
                <a:cs typeface="Times New Roman"/>
                <a:sym typeface="Times New Roman"/>
              </a:defRPr>
            </a:pPr>
            <a:r>
              <a:t>The gale of falling prices of tropical staples resulting from Chinese and Indian migration to plantations removed the middle class</a:t>
            </a:r>
          </a:p>
          <a:p>
            <a:pPr marL="194910" indent="-194910" defTabSz="370331">
              <a:spcBef>
                <a:spcPts val="900"/>
              </a:spcBef>
              <a:buFontTx/>
              <a:defRPr sz="1900">
                <a:latin typeface="Times New Roman"/>
                <a:ea typeface="Times New Roman"/>
                <a:cs typeface="Times New Roman"/>
                <a:sym typeface="Times New Roman"/>
              </a:defRPr>
            </a:pPr>
            <a:r>
              <a:t>Still, wages rose in the periphery—just a lot less than in the core</a:t>
            </a:r>
          </a:p>
          <a:p>
            <a:pPr marL="194910" indent="-194910" defTabSz="370331">
              <a:spcBef>
                <a:spcPts val="900"/>
              </a:spcBef>
              <a:buFontTx/>
              <a:defRPr sz="1900">
                <a:latin typeface="Times New Roman"/>
                <a:ea typeface="Times New Roman"/>
                <a:cs typeface="Times New Roman"/>
                <a:sym typeface="Times New Roman"/>
              </a:defRPr>
            </a:pPr>
            <a:r>
              <a:t>And manufacturing production spread little</a:t>
            </a:r>
          </a:p>
        </p:txBody>
      </p:sp>
      <p:sp>
        <p:nvSpPr>
          <p:cNvPr id="159" name="3:15"/>
          <p:cNvSpPr txBox="1"/>
          <p:nvPr/>
        </p:nvSpPr>
        <p:spPr>
          <a:xfrm>
            <a:off x="712710" y="6487159"/>
            <a:ext cx="512897"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3:15</a:t>
            </a:r>
          </a:p>
        </p:txBody>
      </p:sp>
      <p:pic>
        <p:nvPicPr>
          <p:cNvPr id="160"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23507" y="6167498"/>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91731666" fill="hold"/>
                                        <p:tgtEl>
                                          <p:spTgt spid="160"/>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60"/>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 name="About the Course"/>
          <p:cNvSpPr txBox="1"/>
          <p:nvPr>
            <p:ph type="title" idx="4294967295"/>
          </p:nvPr>
        </p:nvSpPr>
        <p:spPr>
          <a:xfrm>
            <a:off x="277663" y="-2"/>
            <a:ext cx="8572501" cy="1267126"/>
          </a:xfrm>
          <a:prstGeom prst="rect">
            <a:avLst/>
          </a:prstGeom>
        </p:spPr>
        <p:txBody>
          <a:bodyPr lIns="45718" tIns="45718" rIns="45718" bIns="45718">
            <a:normAutofit fontScale="100000" lnSpcReduction="0"/>
          </a:bodyPr>
          <a:lstStyle>
            <a:lvl1pPr>
              <a:defRPr sz="6000">
                <a:latin typeface="+mj-lt"/>
                <a:ea typeface="+mj-ea"/>
                <a:cs typeface="+mj-cs"/>
                <a:sym typeface="Helvetica"/>
              </a:defRPr>
            </a:lvl1pPr>
          </a:lstStyle>
          <a:p>
            <a:pPr/>
            <a:r>
              <a:t>Coronavirus!</a:t>
            </a:r>
          </a:p>
        </p:txBody>
      </p:sp>
      <p:sp>
        <p:nvSpPr>
          <p:cNvPr id="49" name="The long 20th century will in all likelihood be seen in the future as the watershed in human experience:…"/>
          <p:cNvSpPr txBox="1"/>
          <p:nvPr>
            <p:ph type="body" idx="4294967295"/>
          </p:nvPr>
        </p:nvSpPr>
        <p:spPr>
          <a:xfrm>
            <a:off x="277663" y="1267121"/>
            <a:ext cx="8572501" cy="5397503"/>
          </a:xfrm>
          <a:prstGeom prst="rect">
            <a:avLst/>
          </a:prstGeom>
        </p:spPr>
        <p:txBody>
          <a:bodyPr lIns="45718" tIns="45718" rIns="45718" bIns="45718">
            <a:normAutofit fontScale="100000" lnSpcReduction="0"/>
          </a:bodyPr>
          <a:lstStyle/>
          <a:p>
            <a:pPr marL="0" indent="0" defTabSz="299968">
              <a:buSzTx/>
              <a:buNone/>
              <a:defRPr b="1" sz="1539">
                <a:latin typeface="+mj-lt"/>
                <a:ea typeface="+mj-ea"/>
                <a:cs typeface="+mj-cs"/>
                <a:sym typeface="Helvetica"/>
              </a:defRPr>
            </a:pPr>
            <a:r>
              <a:t>Calls are Carol Christ’s…</a:t>
            </a:r>
          </a:p>
          <a:p>
            <a:pPr marL="157877" indent="-157877" defTabSz="299968">
              <a:buFontTx/>
              <a:defRPr sz="1539">
                <a:latin typeface="Times New Roman"/>
                <a:ea typeface="Times New Roman"/>
                <a:cs typeface="Times New Roman"/>
                <a:sym typeface="Times New Roman"/>
              </a:defRPr>
            </a:pPr>
            <a:r>
              <a:t>That said:</a:t>
            </a:r>
          </a:p>
          <a:p>
            <a:pPr lvl="1" marL="617219" indent="-205740" defTabSz="299968">
              <a:buFontTx/>
              <a:buAutoNum type="arabicPeriod" startAt="1"/>
              <a:defRPr sz="1539">
                <a:latin typeface="Times New Roman"/>
                <a:ea typeface="Times New Roman"/>
                <a:cs typeface="Times New Roman"/>
                <a:sym typeface="Times New Roman"/>
              </a:defRPr>
            </a:pPr>
            <a:r>
              <a:t>If you are coughing and sneezing, stay home! Email me and we will give you extra-credit points…</a:t>
            </a:r>
          </a:p>
          <a:p>
            <a:pPr lvl="1" marL="617219" indent="-205740" defTabSz="299968">
              <a:buFontTx/>
              <a:buAutoNum type="arabicPeriod" startAt="1"/>
              <a:defRPr sz="1539">
                <a:latin typeface="Times New Roman"/>
                <a:ea typeface="Times New Roman"/>
                <a:cs typeface="Times New Roman"/>
                <a:sym typeface="Times New Roman"/>
              </a:defRPr>
            </a:pPr>
            <a:r>
              <a:t>Otherwise, there are powerful herd-animal benefits to coming to lecture</a:t>
            </a:r>
          </a:p>
          <a:p>
            <a:pPr lvl="1" marL="617219" indent="-205740" defTabSz="299968">
              <a:buFontTx/>
              <a:buAutoNum type="arabicPeriod" startAt="1"/>
              <a:defRPr sz="1539">
                <a:latin typeface="Times New Roman"/>
                <a:ea typeface="Times New Roman"/>
                <a:cs typeface="Times New Roman"/>
                <a:sym typeface="Times New Roman"/>
              </a:defRPr>
            </a:pPr>
            <a:r>
              <a:t>(&amp; to talking about course material with your friends: you need to convince your brain that these concepts are useful, &amp; it should keep them)</a:t>
            </a:r>
          </a:p>
          <a:p>
            <a:pPr lvl="1" marL="617219" indent="-205740" defTabSz="299968">
              <a:buFontTx/>
              <a:buAutoNum type="arabicPeriod" startAt="1"/>
              <a:defRPr sz="1539">
                <a:latin typeface="Times New Roman"/>
                <a:ea typeface="Times New Roman"/>
                <a:cs typeface="Times New Roman"/>
                <a:sym typeface="Times New Roman"/>
              </a:defRPr>
            </a:pPr>
            <a:r>
              <a:t>Washington State has been doing an intensive flu screening, so they know stuff:</a:t>
            </a:r>
          </a:p>
          <a:p>
            <a:pPr lvl="2" marL="771525" indent="-154304" defTabSz="299968">
              <a:buFontTx/>
              <a:defRPr sz="1539">
                <a:latin typeface="Times New Roman"/>
                <a:ea typeface="Times New Roman"/>
                <a:cs typeface="Times New Roman"/>
                <a:sym typeface="Times New Roman"/>
              </a:defRPr>
            </a:pPr>
            <a:r>
              <a:t>They guess: 1 in 1500 people in WA has coronavirus right now</a:t>
            </a:r>
          </a:p>
          <a:p>
            <a:pPr lvl="2" marL="771525" indent="-154304" defTabSz="299968">
              <a:buFontTx/>
              <a:defRPr sz="1539">
                <a:latin typeface="Times New Roman"/>
                <a:ea typeface="Times New Roman"/>
                <a:cs typeface="Times New Roman"/>
                <a:sym typeface="Times New Roman"/>
              </a:defRPr>
            </a:pPr>
            <a:r>
              <a:t>Half of them have no symptoms</a:t>
            </a:r>
          </a:p>
          <a:p>
            <a:pPr lvl="2" marL="771525" indent="-154304" defTabSz="299968">
              <a:buFontTx/>
              <a:defRPr sz="1539">
                <a:latin typeface="Times New Roman"/>
                <a:ea typeface="Times New Roman"/>
                <a:cs typeface="Times New Roman"/>
                <a:sym typeface="Times New Roman"/>
              </a:defRPr>
            </a:pPr>
            <a:r>
              <a:t>Asymptomatic transmission means that we cannot contain this without shutting society down</a:t>
            </a:r>
          </a:p>
          <a:p>
            <a:pPr lvl="2" marL="771525" indent="-154304" defTabSz="299968">
              <a:buFontTx/>
              <a:defRPr sz="1539">
                <a:latin typeface="Times New Roman"/>
                <a:ea typeface="Times New Roman"/>
                <a:cs typeface="Times New Roman"/>
                <a:sym typeface="Times New Roman"/>
              </a:defRPr>
            </a:pPr>
            <a:r>
              <a:t>Cases doubling every 5 days</a:t>
            </a:r>
          </a:p>
          <a:p>
            <a:pPr lvl="2" marL="771525" indent="-154304" defTabSz="299968">
              <a:buFontTx/>
              <a:defRPr sz="1539">
                <a:latin typeface="Times New Roman"/>
                <a:ea typeface="Times New Roman"/>
                <a:cs typeface="Times New Roman"/>
                <a:sym typeface="Times New Roman"/>
              </a:defRPr>
            </a:pPr>
            <a:r>
              <a:t>Means that by the end of March 1 in 45 people in WA will have it…</a:t>
            </a:r>
          </a:p>
          <a:p>
            <a:pPr lvl="2" marL="771525" indent="-154304" defTabSz="299968">
              <a:buFontTx/>
              <a:defRPr sz="1539">
                <a:latin typeface="Times New Roman"/>
                <a:ea typeface="Times New Roman"/>
                <a:cs typeface="Times New Roman"/>
                <a:sym typeface="Times New Roman"/>
              </a:defRPr>
            </a:pPr>
            <a:r>
              <a:t>April will be epidemic month</a:t>
            </a:r>
          </a:p>
          <a:p>
            <a:pPr lvl="2" marL="771525" indent="-154304" defTabSz="299968">
              <a:buFontTx/>
              <a:defRPr sz="1539">
                <a:latin typeface="Times New Roman"/>
                <a:ea typeface="Times New Roman"/>
                <a:cs typeface="Times New Roman"/>
                <a:sym typeface="Times New Roman"/>
              </a:defRPr>
            </a:pPr>
            <a:r>
              <a:t>In the end, 30%-70% of us will test positive</a:t>
            </a:r>
          </a:p>
          <a:p>
            <a:pPr lvl="2" marL="771525" indent="-154304" defTabSz="299968">
              <a:buFontTx/>
              <a:defRPr sz="1539">
                <a:latin typeface="Times New Roman"/>
                <a:ea typeface="Times New Roman"/>
                <a:cs typeface="Times New Roman"/>
                <a:sym typeface="Times New Roman"/>
              </a:defRPr>
            </a:pPr>
            <a:r>
              <a:t>&amp;, worldwide, 20 million people are likely to be dead</a:t>
            </a:r>
          </a:p>
          <a:p>
            <a:pPr lvl="2" marL="771525" indent="-154304" defTabSz="299968">
              <a:buFontTx/>
              <a:defRPr sz="1539">
                <a:latin typeface="Times New Roman"/>
                <a:ea typeface="Times New Roman"/>
                <a:cs typeface="Times New Roman"/>
                <a:sym typeface="Times New Roman"/>
              </a:defRPr>
            </a:pPr>
            <a:r>
              <a:t>Our hope is to stretch out this process as long as possible, so that health providers are not totally overwhelmed</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4" name="About the Course"/>
          <p:cNvSpPr txBox="1"/>
          <p:nvPr>
            <p:ph type="title" idx="4294967295"/>
          </p:nvPr>
        </p:nvSpPr>
        <p:spPr>
          <a:xfrm>
            <a:off x="277663" y="-2"/>
            <a:ext cx="8572501" cy="1267126"/>
          </a:xfrm>
          <a:prstGeom prst="rect">
            <a:avLst/>
          </a:prstGeom>
        </p:spPr>
        <p:txBody>
          <a:bodyPr lIns="45718" tIns="45718" rIns="45718" bIns="45718">
            <a:normAutofit fontScale="100000" lnSpcReduction="0"/>
          </a:bodyPr>
          <a:lstStyle>
            <a:lvl1pPr defTabSz="288036">
              <a:defRPr sz="3780">
                <a:solidFill>
                  <a:srgbClr val="000080"/>
                </a:solidFill>
                <a:latin typeface="+mj-lt"/>
                <a:ea typeface="+mj-ea"/>
                <a:cs typeface="+mj-cs"/>
                <a:sym typeface="Helvetica"/>
              </a:defRPr>
            </a:lvl1pPr>
          </a:lstStyle>
          <a:p>
            <a:pPr/>
            <a:r>
              <a:t>For the First Time, the Globe Was One Story</a:t>
            </a:r>
          </a:p>
        </p:txBody>
      </p:sp>
      <p:sp>
        <p:nvSpPr>
          <p:cNvPr id="165" name="The long 20th century will in all likelihood be seen in the future as the watershed in human experience:…"/>
          <p:cNvSpPr txBox="1"/>
          <p:nvPr>
            <p:ph type="body" idx="4294967295"/>
          </p:nvPr>
        </p:nvSpPr>
        <p:spPr>
          <a:xfrm>
            <a:off x="277663" y="1388060"/>
            <a:ext cx="8572501" cy="4978163"/>
          </a:xfrm>
          <a:prstGeom prst="rect">
            <a:avLst/>
          </a:prstGeom>
        </p:spPr>
        <p:txBody>
          <a:bodyPr lIns="45718" tIns="45718" rIns="45718" bIns="45718">
            <a:normAutofit fontScale="100000" lnSpcReduction="0"/>
          </a:bodyPr>
          <a:lstStyle/>
          <a:p>
            <a:pPr marL="0" indent="0" defTabSz="285154">
              <a:spcBef>
                <a:spcPts val="600"/>
              </a:spcBef>
              <a:buSzTx/>
              <a:buNone/>
              <a:defRPr b="1" sz="1462">
                <a:latin typeface="+mj-lt"/>
                <a:ea typeface="+mj-ea"/>
                <a:cs typeface="+mj-cs"/>
                <a:sym typeface="Helvetica"/>
              </a:defRPr>
            </a:pPr>
            <a:r>
              <a:t>Cannot tell local history anymore</a:t>
            </a:r>
            <a:endParaRPr>
              <a:latin typeface="Times New Roman"/>
              <a:ea typeface="Times New Roman"/>
              <a:cs typeface="Times New Roman"/>
              <a:sym typeface="Times New Roman"/>
            </a:endParaRPr>
          </a:p>
          <a:p>
            <a:pPr marL="150081" indent="-150081" defTabSz="285154">
              <a:spcBef>
                <a:spcPts val="600"/>
              </a:spcBef>
              <a:buFontTx/>
              <a:defRPr sz="1462">
                <a:latin typeface="Times New Roman"/>
                <a:ea typeface="Times New Roman"/>
                <a:cs typeface="Times New Roman"/>
                <a:sym typeface="Times New Roman"/>
              </a:defRPr>
            </a:pPr>
            <a:r>
              <a:t>The emergence of a sharp Ricardian division of international labor:</a:t>
            </a:r>
          </a:p>
          <a:p>
            <a:pPr marL="150081" indent="-150081" defTabSz="285154">
              <a:spcBef>
                <a:spcPts val="600"/>
              </a:spcBef>
              <a:buFontTx/>
              <a:defRPr sz="1462">
                <a:latin typeface="Times New Roman"/>
                <a:ea typeface="Times New Roman"/>
                <a:cs typeface="Times New Roman"/>
                <a:sym typeface="Times New Roman"/>
              </a:defRPr>
            </a:pPr>
            <a:r>
              <a:t>It ought to have been possible to apply any productive technology known to humanity in any corner of the world. </a:t>
            </a:r>
          </a:p>
          <a:p>
            <a:pPr lvl="1" marL="387711" indent="-150081" defTabSz="285154">
              <a:spcBef>
                <a:spcPts val="600"/>
              </a:spcBef>
              <a:buFontTx/>
              <a:buChar char="•"/>
              <a:defRPr sz="1462">
                <a:latin typeface="Times New Roman"/>
                <a:ea typeface="Times New Roman"/>
                <a:cs typeface="Times New Roman"/>
                <a:sym typeface="Times New Roman"/>
              </a:defRPr>
            </a:pPr>
            <a:r>
              <a:t>Keeping the machines working had been unachievable in the first quarter of the nineteenth centur</a:t>
            </a:r>
          </a:p>
          <a:p>
            <a:pPr lvl="1" marL="387711" indent="-150081" defTabSz="285154">
              <a:spcBef>
                <a:spcPts val="600"/>
              </a:spcBef>
              <a:buFontTx/>
              <a:buChar char="•"/>
              <a:defRPr sz="1462">
                <a:latin typeface="Times New Roman"/>
                <a:ea typeface="Times New Roman"/>
                <a:cs typeface="Times New Roman"/>
                <a:sym typeface="Times New Roman"/>
              </a:defRPr>
            </a:pPr>
            <a:r>
              <a:t>Then the first Khedive of Egypt ,Muhammed Ali, soughtl to turn Egypt into a center of textile manufacture</a:t>
            </a:r>
          </a:p>
          <a:p>
            <a:pPr lvl="1" marL="387711" indent="-150081" defTabSz="285154">
              <a:spcBef>
                <a:spcPts val="600"/>
              </a:spcBef>
              <a:buFontTx/>
              <a:buChar char="•"/>
              <a:defRPr sz="1462">
                <a:latin typeface="Times New Roman"/>
                <a:ea typeface="Times New Roman"/>
                <a:cs typeface="Times New Roman"/>
                <a:sym typeface="Times New Roman"/>
              </a:defRPr>
            </a:pPr>
            <a:r>
              <a:t>He wanted to keep his grandchildren from being the puppets of French bankers and British proconsuls. </a:t>
            </a:r>
          </a:p>
          <a:p>
            <a:pPr lvl="1" marL="387711" indent="-150081" defTabSz="285154">
              <a:spcBef>
                <a:spcPts val="600"/>
              </a:spcBef>
              <a:buFontTx/>
              <a:buChar char="•"/>
              <a:defRPr sz="1462">
                <a:latin typeface="Times New Roman"/>
                <a:ea typeface="Times New Roman"/>
                <a:cs typeface="Times New Roman"/>
                <a:sym typeface="Times New Roman"/>
              </a:defRPr>
            </a:pPr>
            <a:r>
              <a:t>His textile factories stopped working</a:t>
            </a:r>
          </a:p>
          <a:p>
            <a:pPr lvl="1" marL="387711" indent="-150081" defTabSz="285154">
              <a:spcBef>
                <a:spcPts val="600"/>
              </a:spcBef>
              <a:buFontTx/>
              <a:buChar char="•"/>
              <a:defRPr sz="1462">
                <a:latin typeface="Times New Roman"/>
                <a:ea typeface="Times New Roman"/>
                <a:cs typeface="Times New Roman"/>
                <a:sym typeface="Times New Roman"/>
              </a:defRPr>
            </a:pPr>
            <a:r>
              <a:t>And his grandson the Khedive Ismail indeed became the puppet of French bankers and British proconsuls.</a:t>
            </a:r>
          </a:p>
          <a:p>
            <a:pPr marL="150081" indent="-150081" defTabSz="285154">
              <a:spcBef>
                <a:spcPts val="600"/>
              </a:spcBef>
              <a:buFontTx/>
              <a:defRPr sz="1462">
                <a:latin typeface="Times New Roman"/>
                <a:ea typeface="Times New Roman"/>
                <a:cs typeface="Times New Roman"/>
                <a:sym typeface="Times New Roman"/>
              </a:defRPr>
            </a:pPr>
            <a:r>
              <a:t>But by the end of the 1800s that possibility of global development seemed within reach. </a:t>
            </a:r>
          </a:p>
          <a:p>
            <a:pPr marL="150081" indent="-150081" defTabSz="285154">
              <a:spcBef>
                <a:spcPts val="600"/>
              </a:spcBef>
              <a:buFontTx/>
              <a:defRPr sz="1462">
                <a:latin typeface="Times New Roman"/>
                <a:ea typeface="Times New Roman"/>
                <a:cs typeface="Times New Roman"/>
                <a:sym typeface="Times New Roman"/>
              </a:defRPr>
            </a:pPr>
            <a:r>
              <a:t>Then there were textile factories in Mumbai, Calcutta, Shanghai, Capetown, and Tokyo as well as in Manchester and Brussels. </a:t>
            </a:r>
          </a:p>
          <a:p>
            <a:pPr marL="150081" indent="-150081" defTabSz="285154">
              <a:spcBef>
                <a:spcPts val="600"/>
              </a:spcBef>
              <a:buFontTx/>
              <a:defRPr sz="1462">
                <a:latin typeface="Times New Roman"/>
                <a:ea typeface="Times New Roman"/>
                <a:cs typeface="Times New Roman"/>
                <a:sym typeface="Times New Roman"/>
              </a:defRPr>
            </a:pPr>
            <a:r>
              <a:t>As Arthur Lewis put it, the net effect of the coming of a single economic world was to enable a great many countries and regions to jump on the “escalator, taking countries to ever higher levels of output per head.” </a:t>
            </a:r>
          </a:p>
          <a:p>
            <a:pPr marL="150081" indent="-150081" defTabSz="285154">
              <a:spcBef>
                <a:spcPts val="600"/>
              </a:spcBef>
              <a:buFontTx/>
              <a:defRPr sz="1462">
                <a:latin typeface="Times New Roman"/>
                <a:ea typeface="Times New Roman"/>
                <a:cs typeface="Times New Roman"/>
                <a:sym typeface="Times New Roman"/>
              </a:defRPr>
            </a:pPr>
            <a:r>
              <a:t>Yet Lewis judges only six countries fully on the escalator of modern economic growth as of 1870. </a:t>
            </a:r>
          </a:p>
          <a:p>
            <a:pPr marL="150081" indent="-150081" defTabSz="285154">
              <a:spcBef>
                <a:spcPts val="600"/>
              </a:spcBef>
              <a:buFontTx/>
              <a:defRPr sz="1462">
                <a:latin typeface="Times New Roman"/>
                <a:ea typeface="Times New Roman"/>
                <a:cs typeface="Times New Roman"/>
                <a:sym typeface="Times New Roman"/>
              </a:defRPr>
            </a:pPr>
            <a:r>
              <a:t>It is understandable, given the pattern of migration, that the tropics remained poor.</a:t>
            </a:r>
          </a:p>
          <a:p>
            <a:pPr marL="150081" indent="-150081" defTabSz="285154">
              <a:spcBef>
                <a:spcPts val="600"/>
              </a:spcBef>
              <a:buFontTx/>
              <a:defRPr sz="1462">
                <a:latin typeface="Times New Roman"/>
                <a:ea typeface="Times New Roman"/>
                <a:cs typeface="Times New Roman"/>
                <a:sym typeface="Times New Roman"/>
              </a:defRPr>
            </a:pPr>
            <a:r>
              <a:t>But why didn’t their low wage levels allow them to industrialize?</a:t>
            </a:r>
          </a:p>
        </p:txBody>
      </p:sp>
      <p:sp>
        <p:nvSpPr>
          <p:cNvPr id="166" name="4:15"/>
          <p:cNvSpPr txBox="1"/>
          <p:nvPr/>
        </p:nvSpPr>
        <p:spPr>
          <a:xfrm>
            <a:off x="712710" y="6487159"/>
            <a:ext cx="512897"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4:15</a:t>
            </a:r>
          </a:p>
        </p:txBody>
      </p:sp>
      <p:pic>
        <p:nvPicPr>
          <p:cNvPr id="167"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11753" y="6143992"/>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254720000" fill="hold"/>
                                        <p:tgtEl>
                                          <p:spTgt spid="167"/>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67"/>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1" name="About the Course"/>
          <p:cNvSpPr txBox="1"/>
          <p:nvPr>
            <p:ph type="title" idx="4294967295"/>
          </p:nvPr>
        </p:nvSpPr>
        <p:spPr>
          <a:xfrm>
            <a:off x="277663" y="-2"/>
            <a:ext cx="8572501" cy="1267126"/>
          </a:xfrm>
          <a:prstGeom prst="rect">
            <a:avLst/>
          </a:prstGeom>
        </p:spPr>
        <p:txBody>
          <a:bodyPr lIns="45718" tIns="45718" rIns="45718" bIns="45718">
            <a:normAutofit fontScale="100000" lnSpcReduction="0"/>
          </a:bodyPr>
          <a:lstStyle>
            <a:lvl1pPr>
              <a:defRPr sz="6000">
                <a:solidFill>
                  <a:srgbClr val="000080"/>
                </a:solidFill>
                <a:latin typeface="+mj-lt"/>
                <a:ea typeface="+mj-ea"/>
                <a:cs typeface="+mj-cs"/>
                <a:sym typeface="Helvetica"/>
              </a:defRPr>
            </a:lvl1pPr>
          </a:lstStyle>
          <a:p>
            <a:pPr/>
            <a:r>
              <a:t>A Puzzle</a:t>
            </a:r>
          </a:p>
        </p:txBody>
      </p:sp>
      <p:sp>
        <p:nvSpPr>
          <p:cNvPr id="172" name="The long 20th century will in all likelihood be seen in the future as the watershed in human experience:…"/>
          <p:cNvSpPr txBox="1"/>
          <p:nvPr>
            <p:ph type="body" idx="4294967295"/>
          </p:nvPr>
        </p:nvSpPr>
        <p:spPr>
          <a:xfrm>
            <a:off x="277663" y="1388060"/>
            <a:ext cx="8572501" cy="4978163"/>
          </a:xfrm>
          <a:prstGeom prst="rect">
            <a:avLst/>
          </a:prstGeom>
        </p:spPr>
        <p:txBody>
          <a:bodyPr lIns="45718" tIns="45718" rIns="45718" bIns="45718">
            <a:normAutofit fontScale="100000" lnSpcReduction="0"/>
          </a:bodyPr>
          <a:lstStyle/>
          <a:p>
            <a:pPr marL="0" indent="0" defTabSz="344407">
              <a:spcBef>
                <a:spcPts val="800"/>
              </a:spcBef>
              <a:buSzTx/>
              <a:buNone/>
              <a:defRPr b="1" sz="1767">
                <a:latin typeface="+mj-lt"/>
                <a:ea typeface="+mj-ea"/>
                <a:cs typeface="+mj-cs"/>
                <a:sym typeface="Helvetica"/>
              </a:defRPr>
            </a:pPr>
            <a:r>
              <a:t>Why not more of a spread of industrialization?</a:t>
            </a:r>
            <a:endParaRPr>
              <a:latin typeface="Times New Roman"/>
              <a:ea typeface="Times New Roman"/>
              <a:cs typeface="Times New Roman"/>
              <a:sym typeface="Times New Roman"/>
            </a:endParaRPr>
          </a:p>
          <a:p>
            <a:pPr marL="181267" indent="-181267" defTabSz="344407">
              <a:spcBef>
                <a:spcPts val="800"/>
              </a:spcBef>
              <a:buFontTx/>
              <a:defRPr sz="1767">
                <a:latin typeface="Times New Roman"/>
                <a:ea typeface="Times New Roman"/>
                <a:cs typeface="Times New Roman"/>
                <a:sym typeface="Times New Roman"/>
              </a:defRPr>
            </a:pPr>
            <a:r>
              <a:t>The example of the industrial core seemed easy to follow. </a:t>
            </a:r>
          </a:p>
          <a:p>
            <a:pPr marL="181267" indent="-181267" defTabSz="344407">
              <a:spcBef>
                <a:spcPts val="800"/>
              </a:spcBef>
              <a:buFontTx/>
              <a:defRPr sz="1767">
                <a:latin typeface="Times New Roman"/>
                <a:ea typeface="Times New Roman"/>
                <a:cs typeface="Times New Roman"/>
                <a:sym typeface="Times New Roman"/>
              </a:defRPr>
            </a:pPr>
            <a:r>
              <a:t>Inventing the technologies of the original industrial revolution–steam power, spinning mills, automatic looms, iron- and steel-making, and railroad-building–had required many independent strokes of genius. </a:t>
            </a:r>
          </a:p>
          <a:p>
            <a:pPr marL="181267" indent="-181267" defTabSz="344407">
              <a:spcBef>
                <a:spcPts val="800"/>
              </a:spcBef>
              <a:buFontTx/>
              <a:defRPr sz="1767">
                <a:latin typeface="Times New Roman"/>
                <a:ea typeface="Times New Roman"/>
                <a:cs typeface="Times New Roman"/>
                <a:sym typeface="Times New Roman"/>
              </a:defRPr>
            </a:pPr>
            <a:r>
              <a:t>But copying the technologies did not</a:t>
            </a:r>
          </a:p>
          <a:p>
            <a:pPr marL="181267" indent="-181267" defTabSz="344407">
              <a:spcBef>
                <a:spcPts val="800"/>
              </a:spcBef>
              <a:buFontTx/>
              <a:defRPr sz="1767">
                <a:latin typeface="Times New Roman"/>
                <a:ea typeface="Times New Roman"/>
                <a:cs typeface="Times New Roman"/>
                <a:sym typeface="Times New Roman"/>
              </a:defRPr>
            </a:pPr>
            <a:r>
              <a:t>Especially since you could buy and cheaply ship industrial capital goods made in the same New and Old England machine shops that supplied the industries of England and of Americ</a:t>
            </a:r>
          </a:p>
          <a:p>
            <a:pPr marL="181267" indent="-181267" defTabSz="344407">
              <a:spcBef>
                <a:spcPts val="800"/>
              </a:spcBef>
              <a:buFontTx/>
              <a:defRPr sz="1767">
                <a:latin typeface="Times New Roman"/>
                <a:ea typeface="Times New Roman"/>
                <a:cs typeface="Times New Roman"/>
                <a:sym typeface="Times New Roman"/>
              </a:defRPr>
            </a:pPr>
            <a:r>
              <a:t>If Ford could redesign production so that unskilled assembly line workers do what skilled craftsmen used to do, why couldn’t Ford also—or someone else—redesign production so that it can be carried out by low wage Peruvians or Poles or Kenyans rather than by Americans?</a:t>
            </a:r>
          </a:p>
          <a:p>
            <a:pPr marL="181267" indent="-181267" defTabSz="344407">
              <a:spcBef>
                <a:spcPts val="800"/>
              </a:spcBef>
              <a:buFontTx/>
              <a:defRPr sz="1767">
                <a:latin typeface="Times New Roman"/>
                <a:ea typeface="Times New Roman"/>
                <a:cs typeface="Times New Roman"/>
                <a:sym typeface="Times New Roman"/>
              </a:defRPr>
            </a:pPr>
            <a:r>
              <a:t>Political risks? The advantages to being near your machine suppliers and near other factories making similar products? The need to have specialists close at hand to fix the many things that can go wrong? It remains a great puzzle to me</a:t>
            </a:r>
          </a:p>
        </p:txBody>
      </p:sp>
      <p:sp>
        <p:nvSpPr>
          <p:cNvPr id="173" name="2:30"/>
          <p:cNvSpPr txBox="1"/>
          <p:nvPr/>
        </p:nvSpPr>
        <p:spPr>
          <a:xfrm>
            <a:off x="712710" y="6487159"/>
            <a:ext cx="512897"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2:30</a:t>
            </a:r>
          </a:p>
        </p:txBody>
      </p:sp>
      <p:pic>
        <p:nvPicPr>
          <p:cNvPr id="174"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0" y="6132239"/>
            <a:ext cx="571500"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40480000" fill="hold"/>
                                        <p:tgtEl>
                                          <p:spTgt spid="174"/>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74"/>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8" name="Globalization Advances and Retreats"/>
          <p:cNvSpPr txBox="1"/>
          <p:nvPr>
            <p:ph type="body" sz="half" idx="4294967295"/>
          </p:nvPr>
        </p:nvSpPr>
        <p:spPr>
          <a:xfrm>
            <a:off x="277663" y="1267122"/>
            <a:ext cx="8572501" cy="2089923"/>
          </a:xfrm>
          <a:prstGeom prst="rect">
            <a:avLst/>
          </a:prstGeom>
        </p:spPr>
        <p:txBody>
          <a:bodyPr>
            <a:normAutofit fontScale="100000" lnSpcReduction="0"/>
          </a:bodyPr>
          <a:lstStyle>
            <a:lvl1pPr marL="0" indent="0">
              <a:spcBef>
                <a:spcPts val="1200"/>
              </a:spcBef>
              <a:buSzTx/>
              <a:buFontTx/>
              <a:buNone/>
              <a:defRPr b="1" sz="3000">
                <a:latin typeface="+mj-lt"/>
                <a:ea typeface="+mj-ea"/>
                <a:cs typeface="+mj-cs"/>
                <a:sym typeface="Helvetica"/>
              </a:defRPr>
            </a:lvl1pPr>
          </a:lstStyle>
          <a:p>
            <a:pPr/>
            <a:r>
              <a:t>Globalization Advances and Retreats</a:t>
            </a:r>
          </a:p>
        </p:txBody>
      </p:sp>
      <p:sp>
        <p:nvSpPr>
          <p:cNvPr id="179" name="Discussion"/>
          <p:cNvSpPr txBox="1"/>
          <p:nvPr>
            <p:ph type="title" idx="4294967295"/>
          </p:nvPr>
        </p:nvSpPr>
        <p:spPr>
          <a:xfrm>
            <a:off x="277663" y="-1"/>
            <a:ext cx="8572501" cy="1270001"/>
          </a:xfrm>
          <a:prstGeom prst="rect">
            <a:avLst/>
          </a:prstGeom>
        </p:spPr>
        <p:txBody>
          <a:bodyPr>
            <a:normAutofit fontScale="100000" lnSpcReduction="0"/>
          </a:bodyPr>
          <a:lstStyle>
            <a:lvl1pPr>
              <a:defRPr sz="6000">
                <a:latin typeface="+mj-lt"/>
                <a:ea typeface="+mj-ea"/>
                <a:cs typeface="+mj-cs"/>
                <a:sym typeface="Helvetica"/>
              </a:defRPr>
            </a:lvl1pPr>
          </a:lstStyle>
          <a:p>
            <a:pPr/>
            <a:r>
              <a:t>Discussion</a:t>
            </a:r>
          </a:p>
        </p:txBody>
      </p:sp>
      <p:sp>
        <p:nvSpPr>
          <p:cNvPr id="180" name="10:35-10:50"/>
          <p:cNvSpPr txBox="1"/>
          <p:nvPr/>
        </p:nvSpPr>
        <p:spPr>
          <a:xfrm>
            <a:off x="-1" y="6487159"/>
            <a:ext cx="1620925" cy="3484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Times New Roman"/>
                <a:ea typeface="Times New Roman"/>
                <a:cs typeface="Times New Roman"/>
                <a:sym typeface="Times New Roman"/>
              </a:defRPr>
            </a:lvl1pPr>
          </a:lstStyle>
          <a:p>
            <a:pPr/>
            <a:r>
              <a:t>10:35-10:50</a:t>
            </a:r>
          </a:p>
        </p:txBody>
      </p:sp>
      <p:pic>
        <p:nvPicPr>
          <p:cNvPr id="181" name="Screen Shot 2020-02-18 at 9.00.59 AM.png" descr="Screen Shot 2020-02-18 at 9.00.59 AM.png"/>
          <p:cNvPicPr>
            <a:picLocks noChangeAspect="0"/>
          </p:cNvPicPr>
          <p:nvPr/>
        </p:nvPicPr>
        <p:blipFill>
          <a:blip r:embed="rId2">
            <a:extLst/>
          </a:blip>
          <a:stretch>
            <a:fillRect/>
          </a:stretch>
        </p:blipFill>
        <p:spPr>
          <a:xfrm>
            <a:off x="277663" y="3552352"/>
            <a:ext cx="4152540" cy="2934809"/>
          </a:xfrm>
          <a:prstGeom prst="rect">
            <a:avLst/>
          </a:prstGeom>
          <a:ln w="12700">
            <a:miter lim="400000"/>
          </a:ln>
        </p:spPr>
      </p:pic>
      <p:pic>
        <p:nvPicPr>
          <p:cNvPr id="182" name="Image" descr="Image"/>
          <p:cNvPicPr>
            <a:picLocks noChangeAspect="0"/>
          </p:cNvPicPr>
          <p:nvPr/>
        </p:nvPicPr>
        <p:blipFill>
          <a:blip r:embed="rId3">
            <a:extLst/>
          </a:blip>
          <a:stretch>
            <a:fillRect/>
          </a:stretch>
        </p:blipFill>
        <p:spPr>
          <a:xfrm>
            <a:off x="4526447" y="3553646"/>
            <a:ext cx="4323717" cy="2933514"/>
          </a:xfrm>
          <a:prstGeom prst="rect">
            <a:avLst/>
          </a:prstGeom>
          <a:ln w="12700">
            <a:miter lim="400000"/>
          </a:ln>
        </p:spPr>
      </p:pic>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4" name="Big Ideas: Lecture 13: American Ascendancy"/>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lvl1pPr>
          </a:lstStyle>
          <a:p>
            <a:pPr/>
            <a:r>
              <a:t>Big Ideas: Lecture 13: American Ascendancy</a:t>
            </a:r>
          </a:p>
        </p:txBody>
      </p:sp>
      <p:sp>
        <p:nvSpPr>
          <p:cNvPr id="185" name="Takeaways from this class:"/>
          <p:cNvSpPr txBox="1"/>
          <p:nvPr>
            <p:ph type="body" idx="4294967295"/>
          </p:nvPr>
        </p:nvSpPr>
        <p:spPr>
          <a:xfrm>
            <a:off x="277663" y="1270000"/>
            <a:ext cx="8572501" cy="5080000"/>
          </a:xfrm>
          <a:prstGeom prst="rect">
            <a:avLst/>
          </a:prstGeom>
        </p:spPr>
        <p:txBody>
          <a:bodyPr>
            <a:normAutofit fontScale="100000" lnSpcReduction="0"/>
          </a:bodyPr>
          <a:lstStyle>
            <a:lvl1pPr marL="0" indent="0">
              <a:spcBef>
                <a:spcPts val="1200"/>
              </a:spcBef>
              <a:buSzTx/>
              <a:buFontTx/>
              <a:buNone/>
              <a:defRPr b="1" sz="2400">
                <a:latin typeface="+mj-lt"/>
                <a:ea typeface="+mj-ea"/>
                <a:cs typeface="+mj-cs"/>
                <a:sym typeface="Helvetica"/>
              </a:defRPr>
            </a:lvl1pPr>
          </a:lstStyle>
          <a:p>
            <a:pPr>
              <a:defRPr b="0"/>
            </a:pPr>
            <a:r>
              <a:rPr b="1"/>
              <a:t>Takeaways from this class:</a:t>
            </a:r>
          </a:p>
        </p:txBody>
      </p:sp>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7" name="Catch Our Breath…"/>
          <p:cNvSpPr txBox="1"/>
          <p:nvPr>
            <p:ph type="title"/>
          </p:nvPr>
        </p:nvSpPr>
        <p:spPr>
          <a:xfrm>
            <a:off x="276457" y="-1"/>
            <a:ext cx="8572501" cy="1270001"/>
          </a:xfrm>
          <a:prstGeom prst="rect">
            <a:avLst/>
          </a:prstGeom>
        </p:spPr>
        <p:txBody>
          <a:bodyPr/>
          <a:lstStyle/>
          <a:p>
            <a:pPr/>
            <a:r>
              <a:t>Catch Our Breath…</a:t>
            </a:r>
          </a:p>
        </p:txBody>
      </p:sp>
      <p:sp>
        <p:nvSpPr>
          <p:cNvPr id="188" name="Ask a couple of questions?…"/>
          <p:cNvSpPr txBox="1"/>
          <p:nvPr>
            <p:ph type="body" sz="half" idx="1"/>
          </p:nvPr>
        </p:nvSpPr>
        <p:spPr>
          <a:xfrm>
            <a:off x="276457" y="1270000"/>
            <a:ext cx="3810001" cy="4762500"/>
          </a:xfrm>
          <a:prstGeom prst="rect">
            <a:avLst/>
          </a:prstGeom>
        </p:spPr>
        <p:txBody>
          <a:bodyPr anchor="t"/>
          <a:lstStyle/>
          <a:p>
            <a:pPr>
              <a:spcBef>
                <a:spcPts val="1200"/>
              </a:spcBef>
            </a:pPr>
            <a:r>
              <a:t>Ask a couple of questions? </a:t>
            </a:r>
          </a:p>
          <a:p>
            <a:pPr>
              <a:spcBef>
                <a:spcPts val="1200"/>
              </a:spcBef>
            </a:pPr>
            <a:r>
              <a:t>Make a couple of comments?</a:t>
            </a:r>
          </a:p>
          <a:p>
            <a:pPr>
              <a:spcBef>
                <a:spcPts val="1200"/>
              </a:spcBef>
            </a:pPr>
            <a:r>
              <a:t>Any more readings to recommend?</a:t>
            </a:r>
          </a:p>
        </p:txBody>
      </p:sp>
      <p:pic>
        <p:nvPicPr>
          <p:cNvPr id="189" name="Image" descr="Image"/>
          <p:cNvPicPr>
            <a:picLocks noChangeAspect="1"/>
          </p:cNvPicPr>
          <p:nvPr/>
        </p:nvPicPr>
        <p:blipFill>
          <a:blip r:embed="rId2">
            <a:extLst/>
          </a:blip>
          <a:stretch>
            <a:fillRect/>
          </a:stretch>
        </p:blipFill>
        <p:spPr>
          <a:xfrm>
            <a:off x="4086457" y="1270000"/>
            <a:ext cx="4762501" cy="4762500"/>
          </a:xfrm>
          <a:prstGeom prst="rect">
            <a:avLst/>
          </a:prstGeom>
          <a:ln w="3175">
            <a:miter lim="400000"/>
          </a:ln>
        </p:spPr>
      </p:pic>
      <p:sp>
        <p:nvSpPr>
          <p:cNvPr id="190" name="Rectangle"/>
          <p:cNvSpPr txBox="1"/>
          <p:nvPr/>
        </p:nvSpPr>
        <p:spPr>
          <a:xfrm>
            <a:off x="276457" y="6032500"/>
            <a:ext cx="8572501" cy="635000"/>
          </a:xfrm>
          <a:prstGeom prst="rect">
            <a:avLst/>
          </a:prstGeom>
          <a:ln w="12700">
            <a:miter lim="400000"/>
          </a:ln>
        </p:spPr>
        <p:txBody>
          <a:bodyPr lIns="35718" tIns="35718" rIns="35718" bIns="35718" anchor="b">
            <a:normAutofit fontScale="100000" lnSpcReduction="0"/>
          </a:bodyPr>
          <a:lstStyle/>
          <a:p>
            <a:pPr algn="ctr">
              <a:spcBef>
                <a:spcPts val="1200"/>
              </a:spcBef>
              <a:defRPr sz="1600"/>
            </a:pPr>
          </a:p>
        </p:txBody>
      </p:sp>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2" name="Notes"/>
          <p:cNvSpPr txBox="1"/>
          <p:nvPr>
            <p:ph type="title"/>
          </p:nvPr>
        </p:nvSpPr>
        <p:spPr>
          <a:xfrm>
            <a:off x="276457" y="-1"/>
            <a:ext cx="8572501" cy="1270001"/>
          </a:xfrm>
          <a:prstGeom prst="rect">
            <a:avLst/>
          </a:prstGeom>
        </p:spPr>
        <p:txBody>
          <a:bodyPr/>
          <a:lstStyle/>
          <a:p>
            <a:pPr/>
            <a:r>
              <a:t>Notes</a:t>
            </a:r>
          </a:p>
        </p:txBody>
      </p:sp>
      <p:sp>
        <p:nvSpPr>
          <p:cNvPr id="193" name="Body"/>
          <p:cNvSpPr txBox="1"/>
          <p:nvPr>
            <p:ph type="body" sz="half" idx="1"/>
          </p:nvPr>
        </p:nvSpPr>
        <p:spPr>
          <a:xfrm>
            <a:off x="276457" y="1270000"/>
            <a:ext cx="3810001" cy="4762500"/>
          </a:xfrm>
          <a:prstGeom prst="rect">
            <a:avLst/>
          </a:prstGeom>
        </p:spPr>
        <p:txBody>
          <a:bodyPr anchor="t"/>
          <a:lstStyle/>
          <a:p>
            <a:pPr>
              <a:spcBef>
                <a:spcPts val="1200"/>
              </a:spcBef>
            </a:pPr>
          </a:p>
        </p:txBody>
      </p:sp>
      <p:pic>
        <p:nvPicPr>
          <p:cNvPr id="194" name="Image" descr="Image"/>
          <p:cNvPicPr>
            <a:picLocks noChangeAspect="1"/>
          </p:cNvPicPr>
          <p:nvPr/>
        </p:nvPicPr>
        <p:blipFill>
          <a:blip r:embed="rId2">
            <a:extLst/>
          </a:blip>
          <a:stretch>
            <a:fillRect/>
          </a:stretch>
        </p:blipFill>
        <p:spPr>
          <a:xfrm>
            <a:off x="4086457" y="1270000"/>
            <a:ext cx="4762501" cy="4762500"/>
          </a:xfrm>
          <a:prstGeom prst="rect">
            <a:avLst/>
          </a:prstGeom>
          <a:ln w="3175">
            <a:miter lim="400000"/>
          </a:ln>
        </p:spPr>
      </p:pic>
      <p:sp>
        <p:nvSpPr>
          <p:cNvPr id="195" name="Rectangle"/>
          <p:cNvSpPr txBox="1"/>
          <p:nvPr/>
        </p:nvSpPr>
        <p:spPr>
          <a:xfrm>
            <a:off x="276457" y="6032500"/>
            <a:ext cx="8572501" cy="635000"/>
          </a:xfrm>
          <a:prstGeom prst="rect">
            <a:avLst/>
          </a:prstGeom>
          <a:ln w="12700">
            <a:miter lim="400000"/>
          </a:ln>
        </p:spPr>
        <p:txBody>
          <a:bodyPr lIns="35718" tIns="35718" rIns="35718" bIns="35718" anchor="b">
            <a:normAutofit fontScale="100000" lnSpcReduction="0"/>
          </a:bodyPr>
          <a:lstStyle/>
          <a:p>
            <a:pPr algn="ctr">
              <a:spcBef>
                <a:spcPts val="1200"/>
              </a:spcBef>
              <a:defRPr sz="1600"/>
            </a:pPr>
          </a:p>
        </p:txBody>
      </p:sp>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7" name="Reviews…"/>
          <p:cNvSpPr txBox="1"/>
          <p:nvPr>
            <p:ph type="title"/>
          </p:nvPr>
        </p:nvSpPr>
        <p:spPr>
          <a:xfrm>
            <a:off x="276457" y="-1"/>
            <a:ext cx="8572501" cy="1270001"/>
          </a:xfrm>
          <a:prstGeom prst="rect">
            <a:avLst/>
          </a:prstGeom>
        </p:spPr>
        <p:txBody>
          <a:bodyPr/>
          <a:lstStyle/>
          <a:p>
            <a:pPr/>
            <a:r>
              <a:t>Reviews…</a:t>
            </a:r>
          </a:p>
        </p:txBody>
      </p:sp>
      <p:sp>
        <p:nvSpPr>
          <p:cNvPr id="198" name="Body"/>
          <p:cNvSpPr txBox="1"/>
          <p:nvPr>
            <p:ph type="body" sz="half" idx="1"/>
          </p:nvPr>
        </p:nvSpPr>
        <p:spPr>
          <a:xfrm>
            <a:off x="276457" y="1270000"/>
            <a:ext cx="3810001" cy="4762500"/>
          </a:xfrm>
          <a:prstGeom prst="rect">
            <a:avLst/>
          </a:prstGeom>
        </p:spPr>
        <p:txBody>
          <a:bodyPr anchor="t"/>
          <a:lstStyle/>
          <a:p>
            <a:pPr>
              <a:spcBef>
                <a:spcPts val="1200"/>
              </a:spcBef>
            </a:pPr>
          </a:p>
        </p:txBody>
      </p:sp>
      <p:pic>
        <p:nvPicPr>
          <p:cNvPr id="199" name="Image" descr="Image"/>
          <p:cNvPicPr>
            <a:picLocks noChangeAspect="1"/>
          </p:cNvPicPr>
          <p:nvPr/>
        </p:nvPicPr>
        <p:blipFill>
          <a:blip r:embed="rId2">
            <a:extLst/>
          </a:blip>
          <a:stretch>
            <a:fillRect/>
          </a:stretch>
        </p:blipFill>
        <p:spPr>
          <a:xfrm>
            <a:off x="4086457" y="1270000"/>
            <a:ext cx="4762501" cy="4762500"/>
          </a:xfrm>
          <a:prstGeom prst="rect">
            <a:avLst/>
          </a:prstGeom>
          <a:ln w="3175">
            <a:miter lim="400000"/>
          </a:ln>
        </p:spPr>
      </p:pic>
      <p:sp>
        <p:nvSpPr>
          <p:cNvPr id="200" name="Rectangle"/>
          <p:cNvSpPr txBox="1"/>
          <p:nvPr/>
        </p:nvSpPr>
        <p:spPr>
          <a:xfrm>
            <a:off x="276457" y="6032500"/>
            <a:ext cx="8572501" cy="635000"/>
          </a:xfrm>
          <a:prstGeom prst="rect">
            <a:avLst/>
          </a:prstGeom>
          <a:ln w="12700">
            <a:miter lim="400000"/>
          </a:ln>
        </p:spPr>
        <p:txBody>
          <a:bodyPr lIns="35718" tIns="35718" rIns="35718" bIns="35718" anchor="b">
            <a:normAutofit fontScale="100000" lnSpcReduction="0"/>
          </a:bodyPr>
          <a:lstStyle/>
          <a:p>
            <a:pPr algn="ctr">
              <a:spcBef>
                <a:spcPts val="1200"/>
              </a:spcBef>
              <a:defRPr sz="1600"/>
            </a:pPr>
          </a:p>
        </p:txBody>
      </p:sp>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2" name="Exploration and Conquest and Market Extension:…"/>
          <p:cNvSpPr txBox="1"/>
          <p:nvPr>
            <p:ph type="body" idx="4294967295"/>
          </p:nvPr>
        </p:nvSpPr>
        <p:spPr>
          <a:xfrm>
            <a:off x="277663" y="1270000"/>
            <a:ext cx="8572501" cy="5080000"/>
          </a:xfrm>
          <a:prstGeom prst="rect">
            <a:avLst/>
          </a:prstGeom>
        </p:spPr>
        <p:txBody>
          <a:bodyPr>
            <a:normAutofit fontScale="100000" lnSpcReduction="0"/>
          </a:bodyPr>
          <a:lstStyle/>
          <a:p>
            <a:pPr marL="0" indent="0">
              <a:spcBef>
                <a:spcPts val="0"/>
              </a:spcBef>
              <a:buSzTx/>
              <a:buFontTx/>
              <a:buNone/>
              <a:defRPr b="1" sz="2400">
                <a:latin typeface="+mj-lt"/>
                <a:ea typeface="+mj-ea"/>
                <a:cs typeface="+mj-cs"/>
                <a:sym typeface="Helvetica"/>
              </a:defRPr>
            </a:pPr>
            <a:r>
              <a:t>Exploration and Conquest and Market Extension:</a:t>
            </a:r>
          </a:p>
          <a:p>
            <a:pPr marL="240631" indent="-240631">
              <a:spcBef>
                <a:spcPts val="0"/>
              </a:spcBef>
              <a:buFontTx/>
              <a:defRPr sz="2000">
                <a:latin typeface="Times New Roman"/>
                <a:ea typeface="Times New Roman"/>
                <a:cs typeface="Times New Roman"/>
                <a:sym typeface="Times New Roman"/>
              </a:defRPr>
            </a:pPr>
            <a:r>
              <a:rPr b="1"/>
              <a:t>Zheng He: </a:t>
            </a:r>
            <a:r>
              <a:t>1405-33: 7 expeditions—300 ships ??, 30,000 crew??, as far as Malindi. 400 feet long??:</a:t>
            </a:r>
          </a:p>
          <a:p>
            <a:pPr lvl="1" marL="621631" indent="-240631">
              <a:spcBef>
                <a:spcPts val="0"/>
              </a:spcBef>
              <a:buFontTx/>
              <a:buChar char="•"/>
              <a:defRPr sz="2000">
                <a:latin typeface="Times New Roman"/>
                <a:ea typeface="Times New Roman"/>
                <a:cs typeface="Times New Roman"/>
                <a:sym typeface="Times New Roman"/>
              </a:defRPr>
            </a:pPr>
            <a:r>
              <a:t>“We have traversed more than 100,000 li of immense water spaces and have beheld in the ocean huge waves like mountains rising in the sky, and we have set eyes on barbarian regions far away hidden in a blue transparency of light vapors, while our sails, loftily unfurled like clouds day and night, continued their course [as rapidly] as a star, traversing those savage waves as if we were treading a public thoroughfare…”, quoted in Louise Levathes (1996): </a:t>
            </a:r>
            <a:r>
              <a:rPr i="1"/>
              <a:t>When China Ruled the Seas: The Treasure Fleet of the Dragon Throne, 1405–1433</a:t>
            </a:r>
            <a:endParaRPr i="1"/>
          </a:p>
          <a:p>
            <a:pPr marL="240631" indent="-240631">
              <a:spcBef>
                <a:spcPts val="0"/>
              </a:spcBef>
              <a:buFontTx/>
              <a:defRPr b="1" sz="2000">
                <a:latin typeface="Times New Roman"/>
                <a:ea typeface="Times New Roman"/>
                <a:cs typeface="Times New Roman"/>
                <a:sym typeface="Times New Roman"/>
              </a:defRPr>
            </a:pPr>
            <a:r>
              <a:t>Bartolomeu Dias: </a:t>
            </a:r>
            <a:r>
              <a:rPr b="0"/>
              <a:t>1487-8: 3 ships, rounded the Cape of Good Hope at the southern tip of Africa. 80 feet long, 30 men/ship</a:t>
            </a:r>
            <a:endParaRPr b="0"/>
          </a:p>
          <a:p>
            <a:pPr marL="240631" indent="-240631">
              <a:spcBef>
                <a:spcPts val="0"/>
              </a:spcBef>
              <a:buFontTx/>
              <a:defRPr b="1" sz="2000">
                <a:latin typeface="Times New Roman"/>
                <a:ea typeface="Times New Roman"/>
                <a:cs typeface="Times New Roman"/>
                <a:sym typeface="Times New Roman"/>
              </a:defRPr>
            </a:pPr>
            <a:r>
              <a:t>Cristoforo Colombo</a:t>
            </a:r>
            <a:r>
              <a:rPr b="0"/>
              <a:t>: 1492: 3 ships, 90 men.</a:t>
            </a:r>
            <a:endParaRPr b="0"/>
          </a:p>
          <a:p>
            <a:pPr marL="240631" indent="-240631">
              <a:spcBef>
                <a:spcPts val="0"/>
              </a:spcBef>
              <a:buFontTx/>
              <a:defRPr b="1" sz="2000">
                <a:latin typeface="Times New Roman"/>
                <a:ea typeface="Times New Roman"/>
                <a:cs typeface="Times New Roman"/>
                <a:sym typeface="Times New Roman"/>
              </a:defRPr>
            </a:pPr>
            <a:r>
              <a:t>Vasco da Gama</a:t>
            </a:r>
            <a:r>
              <a:rPr b="0"/>
              <a:t>: 1498: 4 ships, 170 men to India and back</a:t>
            </a:r>
          </a:p>
        </p:txBody>
      </p:sp>
      <p:sp>
        <p:nvSpPr>
          <p:cNvPr id="203" name="Review: Commercial Revolutions"/>
          <p:cNvSpPr txBox="1"/>
          <p:nvPr>
            <p:ph type="title" idx="4294967295"/>
          </p:nvPr>
        </p:nvSpPr>
        <p:spPr>
          <a:xfrm>
            <a:off x="277663" y="-1"/>
            <a:ext cx="8572501" cy="1270001"/>
          </a:xfrm>
          <a:prstGeom prst="rect">
            <a:avLst/>
          </a:prstGeom>
        </p:spPr>
        <p:txBody>
          <a:bodyPr>
            <a:normAutofit fontScale="100000" lnSpcReduction="0"/>
          </a:bodyPr>
          <a:lstStyle>
            <a:lvl1pPr defTabSz="320039">
              <a:defRPr sz="4200">
                <a:latin typeface="+mj-lt"/>
                <a:ea typeface="+mj-ea"/>
                <a:cs typeface="+mj-cs"/>
                <a:sym typeface="Helvetica"/>
              </a:defRPr>
            </a:lvl1pPr>
          </a:lstStyle>
          <a:p>
            <a:pPr/>
            <a:r>
              <a:t>Review: Commercial Revolutions</a:t>
            </a:r>
          </a:p>
        </p:txBody>
      </p:sp>
      <p:sp>
        <p:nvSpPr>
          <p:cNvPr id="204" name="9:45-10:00"/>
          <p:cNvSpPr txBox="1"/>
          <p:nvPr/>
        </p:nvSpPr>
        <p:spPr>
          <a:xfrm>
            <a:off x="-1" y="6487159"/>
            <a:ext cx="1620925" cy="3484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Times New Roman"/>
                <a:ea typeface="Times New Roman"/>
                <a:cs typeface="Times New Roman"/>
                <a:sym typeface="Times New Roman"/>
              </a:defRPr>
            </a:lvl1pPr>
          </a:lstStyle>
          <a:p>
            <a:pPr/>
            <a:r>
              <a:t>9:45-10:00</a:t>
            </a:r>
          </a:p>
        </p:txBody>
      </p:sp>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6" name="The Columbian Exchange…"/>
          <p:cNvSpPr txBox="1"/>
          <p:nvPr>
            <p:ph type="body" sz="half" idx="4294967295"/>
          </p:nvPr>
        </p:nvSpPr>
        <p:spPr>
          <a:xfrm>
            <a:off x="277663" y="1270000"/>
            <a:ext cx="4699001" cy="5080000"/>
          </a:xfrm>
          <a:prstGeom prst="rect">
            <a:avLst/>
          </a:prstGeom>
        </p:spPr>
        <p:txBody>
          <a:bodyPr>
            <a:normAutofit fontScale="100000" lnSpcReduction="0"/>
          </a:bodyPr>
          <a:lstStyle/>
          <a:p>
            <a:pPr marL="0" indent="0" defTabSz="292607">
              <a:spcBef>
                <a:spcPts val="0"/>
              </a:spcBef>
              <a:buSzTx/>
              <a:buFontTx/>
              <a:buNone/>
              <a:defRPr b="1" sz="1536">
                <a:latin typeface="+mj-lt"/>
                <a:ea typeface="+mj-ea"/>
                <a:cs typeface="+mj-cs"/>
                <a:sym typeface="Helvetica"/>
              </a:defRPr>
            </a:pPr>
            <a:r>
              <a:t>The Columbian Exchange</a:t>
            </a:r>
          </a:p>
          <a:p>
            <a:pPr marL="154004" indent="-154004" defTabSz="292607">
              <a:spcBef>
                <a:spcPts val="0"/>
              </a:spcBef>
              <a:buFontTx/>
              <a:defRPr sz="1279">
                <a:latin typeface="Times New Roman"/>
                <a:ea typeface="Times New Roman"/>
                <a:cs typeface="Times New Roman"/>
                <a:sym typeface="Times New Roman"/>
              </a:defRPr>
            </a:pPr>
            <a:r>
              <a:rPr b="1"/>
              <a:t>Corn, the potato, chocolate, &amp;c.: </a:t>
            </a:r>
            <a:r>
              <a:t>substantial boost to calories</a:t>
            </a:r>
          </a:p>
          <a:p>
            <a:pPr marL="154004" indent="-154004" defTabSz="292607">
              <a:spcBef>
                <a:spcPts val="0"/>
              </a:spcBef>
              <a:buFontTx/>
              <a:defRPr sz="1279">
                <a:latin typeface="Times New Roman"/>
                <a:ea typeface="Times New Roman"/>
                <a:cs typeface="Times New Roman"/>
                <a:sym typeface="Times New Roman"/>
              </a:defRPr>
            </a:pPr>
            <a:r>
              <a:t>Benefits everywhere!</a:t>
            </a:r>
          </a:p>
          <a:p>
            <a:pPr marL="154004" indent="-154004" defTabSz="292607">
              <a:spcBef>
                <a:spcPts val="0"/>
              </a:spcBef>
              <a:buFontTx/>
              <a:defRPr sz="1279">
                <a:latin typeface="Times New Roman"/>
                <a:ea typeface="Times New Roman"/>
                <a:cs typeface="Times New Roman"/>
                <a:sym typeface="Times New Roman"/>
              </a:defRPr>
            </a:pPr>
            <a:r>
              <a:t>But one-sided: Europe gains empire and resources wherever its ships can sail and cannon can shoot</a:t>
            </a:r>
          </a:p>
          <a:p>
            <a:pPr marL="154004" indent="-154004" defTabSz="292607">
              <a:spcBef>
                <a:spcPts val="0"/>
              </a:spcBef>
              <a:buFontTx/>
              <a:defRPr sz="1279">
                <a:latin typeface="Times New Roman"/>
                <a:ea typeface="Times New Roman"/>
                <a:cs typeface="Times New Roman"/>
                <a:sym typeface="Times New Roman"/>
              </a:defRPr>
            </a:pPr>
            <a:r>
              <a:t>Sugar islands and the slave trade</a:t>
            </a:r>
          </a:p>
          <a:p>
            <a:pPr lvl="1" marL="397844" indent="-154004" defTabSz="292607">
              <a:spcBef>
                <a:spcPts val="0"/>
              </a:spcBef>
              <a:buFontTx/>
              <a:buChar char="•"/>
              <a:defRPr sz="1279">
                <a:latin typeface="Times New Roman"/>
                <a:ea typeface="Times New Roman"/>
                <a:cs typeface="Times New Roman"/>
                <a:sym typeface="Times New Roman"/>
              </a:defRPr>
            </a:pPr>
            <a:r>
              <a:t>400 calories per Briton per day by 1750?</a:t>
            </a:r>
          </a:p>
          <a:p>
            <a:pPr lvl="1" marL="397844" indent="-154004" defTabSz="292607">
              <a:spcBef>
                <a:spcPts val="0"/>
              </a:spcBef>
              <a:buFontTx/>
              <a:buChar char="•"/>
              <a:defRPr sz="1279">
                <a:latin typeface="Times New Roman"/>
                <a:ea typeface="Times New Roman"/>
                <a:cs typeface="Times New Roman"/>
                <a:sym typeface="Times New Roman"/>
              </a:defRPr>
            </a:pPr>
            <a:r>
              <a:t>The underdevelopment of Africa</a:t>
            </a:r>
          </a:p>
          <a:p>
            <a:pPr lvl="2" marL="641684" indent="-154004" defTabSz="292607">
              <a:spcBef>
                <a:spcPts val="0"/>
              </a:spcBef>
              <a:buFontTx/>
              <a:defRPr sz="1279">
                <a:latin typeface="Times New Roman"/>
                <a:ea typeface="Times New Roman"/>
                <a:cs typeface="Times New Roman"/>
                <a:sym typeface="Times New Roman"/>
              </a:defRPr>
            </a:pPr>
            <a:r>
              <a:t>12.5 million Atlantic African slave trade</a:t>
            </a:r>
          </a:p>
          <a:p>
            <a:pPr lvl="2" marL="641684" indent="-154004" defTabSz="292607">
              <a:spcBef>
                <a:spcPts val="0"/>
              </a:spcBef>
              <a:buFontTx/>
              <a:defRPr sz="1279">
                <a:latin typeface="Times New Roman"/>
                <a:ea typeface="Times New Roman"/>
                <a:cs typeface="Times New Roman"/>
                <a:sym typeface="Times New Roman"/>
              </a:defRPr>
            </a:pPr>
            <a:r>
              <a:t>(2 million Mediterranean, 4 million Black Sea, 1 million Viking, 17 million Indian Ocean, 30 million Graeco-Roman)</a:t>
            </a:r>
          </a:p>
          <a:p>
            <a:pPr marL="0" indent="0" defTabSz="292607">
              <a:spcBef>
                <a:spcPts val="0"/>
              </a:spcBef>
              <a:buSzTx/>
              <a:buFontTx/>
              <a:buNone/>
              <a:defRPr b="1" sz="1536">
                <a:latin typeface="+mj-lt"/>
                <a:ea typeface="+mj-ea"/>
                <a:cs typeface="+mj-cs"/>
                <a:sym typeface="Helvetica"/>
              </a:defRPr>
            </a:pPr>
          </a:p>
          <a:p>
            <a:pPr marL="0" indent="0" defTabSz="292607">
              <a:spcBef>
                <a:spcPts val="0"/>
              </a:spcBef>
              <a:buSzTx/>
              <a:buFontTx/>
              <a:buNone/>
              <a:defRPr b="1" sz="1536">
                <a:latin typeface="+mj-lt"/>
                <a:ea typeface="+mj-ea"/>
                <a:cs typeface="+mj-cs"/>
                <a:sym typeface="Helvetica"/>
              </a:defRPr>
            </a:pPr>
            <a:r>
              <a:t>The East Indies</a:t>
            </a:r>
          </a:p>
          <a:p>
            <a:pPr marL="154004" indent="-154004" defTabSz="292607">
              <a:spcBef>
                <a:spcPts val="0"/>
              </a:spcBef>
              <a:buFontTx/>
              <a:defRPr sz="1279">
                <a:latin typeface="Times New Roman"/>
                <a:ea typeface="Times New Roman"/>
                <a:cs typeface="Times New Roman"/>
                <a:sym typeface="Times New Roman"/>
              </a:defRPr>
            </a:pPr>
            <a:r>
              <a:rPr b="1"/>
              <a:t>Spices—later silks, porcelain, cottons: </a:t>
            </a:r>
            <a:r>
              <a:t>80% fall in real price</a:t>
            </a:r>
          </a:p>
          <a:p>
            <a:pPr marL="154004" indent="-154004" defTabSz="292607">
              <a:spcBef>
                <a:spcPts val="0"/>
              </a:spcBef>
              <a:buFontTx/>
              <a:defRPr sz="1279">
                <a:latin typeface="Times New Roman"/>
                <a:ea typeface="Times New Roman"/>
                <a:cs typeface="Times New Roman"/>
                <a:sym typeface="Times New Roman"/>
              </a:defRPr>
            </a:pPr>
            <a:r>
              <a:t>Benefits everywhere</a:t>
            </a:r>
          </a:p>
          <a:p>
            <a:pPr lvl="1" marL="397844" indent="-154004" defTabSz="292607">
              <a:spcBef>
                <a:spcPts val="0"/>
              </a:spcBef>
              <a:buFontTx/>
              <a:buChar char="•"/>
              <a:defRPr sz="1279">
                <a:latin typeface="Times New Roman"/>
                <a:ea typeface="Times New Roman"/>
                <a:cs typeface="Times New Roman"/>
                <a:sym typeface="Times New Roman"/>
              </a:defRPr>
            </a:pPr>
            <a:r>
              <a:t>But benefits one-sided: disassembling a mountain of silver in Peru in order to import luxuries from China, India, Malaysia, and Indonesia…</a:t>
            </a:r>
          </a:p>
          <a:p>
            <a:pPr marL="0" indent="0" defTabSz="292607">
              <a:spcBef>
                <a:spcPts val="0"/>
              </a:spcBef>
              <a:buSzTx/>
              <a:buFontTx/>
              <a:buNone/>
              <a:defRPr b="1" sz="1536">
                <a:latin typeface="+mj-lt"/>
                <a:ea typeface="+mj-ea"/>
                <a:cs typeface="+mj-cs"/>
                <a:sym typeface="Helvetica"/>
              </a:defRPr>
            </a:pPr>
          </a:p>
          <a:p>
            <a:pPr marL="0" indent="0" defTabSz="292607">
              <a:spcBef>
                <a:spcPts val="0"/>
              </a:spcBef>
              <a:buSzTx/>
              <a:buFontTx/>
              <a:buNone/>
              <a:defRPr b="1" sz="1536">
                <a:latin typeface="+mj-lt"/>
                <a:ea typeface="+mj-ea"/>
                <a:cs typeface="+mj-cs"/>
                <a:sym typeface="Helvetica"/>
              </a:defRPr>
            </a:pPr>
            <a:r>
              <a:t>Political Economy</a:t>
            </a:r>
          </a:p>
          <a:p>
            <a:pPr marL="154004" indent="-154004" defTabSz="292607">
              <a:spcBef>
                <a:spcPts val="0"/>
              </a:spcBef>
              <a:buFontTx/>
              <a:defRPr sz="1279">
                <a:latin typeface="Times New Roman"/>
                <a:ea typeface="Times New Roman"/>
                <a:cs typeface="Times New Roman"/>
                <a:sym typeface="Times New Roman"/>
              </a:defRPr>
            </a:pPr>
            <a:r>
              <a:rPr b="1"/>
              <a:t>The merchants of Bristol, the nabobs, the King of Spain: </a:t>
            </a:r>
            <a:r>
              <a:t>New wealth to add in to the scales…</a:t>
            </a:r>
          </a:p>
          <a:p>
            <a:pPr marL="154004" indent="-154004" defTabSz="292607">
              <a:spcBef>
                <a:spcPts val="0"/>
              </a:spcBef>
              <a:buFontTx/>
              <a:defRPr sz="1279">
                <a:latin typeface="Times New Roman"/>
                <a:ea typeface="Times New Roman"/>
                <a:cs typeface="Times New Roman"/>
                <a:sym typeface="Times New Roman"/>
              </a:defRPr>
            </a:pPr>
            <a:r>
              <a:t>Inflation</a:t>
            </a:r>
          </a:p>
        </p:txBody>
      </p:sp>
      <p:sp>
        <p:nvSpPr>
          <p:cNvPr id="207" name="Resources! And Political Economy!"/>
          <p:cNvSpPr txBox="1"/>
          <p:nvPr>
            <p:ph type="title" idx="4294967295"/>
          </p:nvPr>
        </p:nvSpPr>
        <p:spPr>
          <a:xfrm>
            <a:off x="277663" y="-1"/>
            <a:ext cx="8572501" cy="1270001"/>
          </a:xfrm>
          <a:prstGeom prst="rect">
            <a:avLst/>
          </a:prstGeom>
        </p:spPr>
        <p:txBody>
          <a:bodyPr>
            <a:normAutofit fontScale="100000" lnSpcReduction="0"/>
          </a:bodyPr>
          <a:lstStyle>
            <a:lvl1pPr defTabSz="301752">
              <a:defRPr sz="3960">
                <a:solidFill>
                  <a:srgbClr val="000080"/>
                </a:solidFill>
                <a:latin typeface="+mj-lt"/>
                <a:ea typeface="+mj-ea"/>
                <a:cs typeface="+mj-cs"/>
                <a:sym typeface="Helvetica"/>
              </a:defRPr>
            </a:lvl1pPr>
          </a:lstStyle>
          <a:p>
            <a:pPr/>
            <a:r>
              <a:t>Resources! And Political Economy!</a:t>
            </a:r>
          </a:p>
        </p:txBody>
      </p:sp>
      <p:sp>
        <p:nvSpPr>
          <p:cNvPr id="208" name="“The Advanced West”"/>
          <p:cNvSpPr txBox="1"/>
          <p:nvPr/>
        </p:nvSpPr>
        <p:spPr>
          <a:xfrm>
            <a:off x="5300293" y="1055718"/>
            <a:ext cx="4699001" cy="515770"/>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a:defRPr b="1" sz="2400">
                <a:latin typeface="+mj-lt"/>
                <a:ea typeface="+mj-ea"/>
                <a:cs typeface="+mj-cs"/>
                <a:sym typeface="Helvetica"/>
              </a:defRPr>
            </a:lvl1pPr>
          </a:lstStyle>
          <a:p>
            <a:pPr/>
            <a:r>
              <a:t>“The Advanced West”</a:t>
            </a:r>
          </a:p>
        </p:txBody>
      </p:sp>
      <p:sp>
        <p:nvSpPr>
          <p:cNvPr id="209" name="The World"/>
          <p:cNvSpPr txBox="1"/>
          <p:nvPr/>
        </p:nvSpPr>
        <p:spPr>
          <a:xfrm>
            <a:off x="6190262" y="3973019"/>
            <a:ext cx="1901295" cy="515770"/>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a:defRPr b="1" sz="2400">
                <a:latin typeface="+mj-lt"/>
                <a:ea typeface="+mj-ea"/>
                <a:cs typeface="+mj-cs"/>
                <a:sym typeface="Helvetica"/>
              </a:defRPr>
            </a:lvl1pPr>
          </a:lstStyle>
          <a:p>
            <a:pPr/>
            <a:r>
              <a:t>The World</a:t>
            </a:r>
          </a:p>
        </p:txBody>
      </p:sp>
      <p:sp>
        <p:nvSpPr>
          <p:cNvPr id="210" name="9:45-10:00"/>
          <p:cNvSpPr txBox="1"/>
          <p:nvPr/>
        </p:nvSpPr>
        <p:spPr>
          <a:xfrm>
            <a:off x="-1" y="6487159"/>
            <a:ext cx="1620925" cy="3484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Times New Roman"/>
                <a:ea typeface="Times New Roman"/>
                <a:cs typeface="Times New Roman"/>
                <a:sym typeface="Times New Roman"/>
              </a:defRPr>
            </a:lvl1pPr>
          </a:lstStyle>
          <a:p>
            <a:pPr/>
            <a:r>
              <a:t>9:45-10:00</a:t>
            </a:r>
          </a:p>
        </p:txBody>
      </p:sp>
      <p:pic>
        <p:nvPicPr>
          <p:cNvPr id="211" name="Screen Shot 2020-02-18 at 7.53.20 AM.png" descr="Screen Shot 2020-02-18 at 7.53.20 AM.png"/>
          <p:cNvPicPr>
            <a:picLocks noChangeAspect="1"/>
          </p:cNvPicPr>
          <p:nvPr/>
        </p:nvPicPr>
        <p:blipFill>
          <a:blip r:embed="rId2">
            <a:extLst/>
          </a:blip>
          <a:stretch>
            <a:fillRect/>
          </a:stretch>
        </p:blipFill>
        <p:spPr>
          <a:xfrm>
            <a:off x="5842363" y="4488788"/>
            <a:ext cx="2537068" cy="2173144"/>
          </a:xfrm>
          <a:prstGeom prst="rect">
            <a:avLst/>
          </a:prstGeom>
          <a:ln w="12700">
            <a:miter lim="400000"/>
          </a:ln>
        </p:spPr>
      </p:pic>
      <p:pic>
        <p:nvPicPr>
          <p:cNvPr id="212" name="Screen Shot 2020-02-18 at 6.42.49 AM.png" descr="Screen Shot 2020-02-18 at 6.42.49 AM.png"/>
          <p:cNvPicPr>
            <a:picLocks noChangeAspect="1"/>
          </p:cNvPicPr>
          <p:nvPr/>
        </p:nvPicPr>
        <p:blipFill>
          <a:blip r:embed="rId3">
            <a:extLst/>
          </a:blip>
          <a:stretch>
            <a:fillRect/>
          </a:stretch>
        </p:blipFill>
        <p:spPr>
          <a:xfrm>
            <a:off x="5235482" y="1455317"/>
            <a:ext cx="3614682" cy="2251769"/>
          </a:xfrm>
          <a:prstGeom prst="rect">
            <a:avLst/>
          </a:prstGeom>
          <a:ln w="12700">
            <a:miter lim="400000"/>
          </a:ln>
        </p:spPr>
      </p:pic>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4" name="Clark, “The Secret History of the Industrial Revolution”"/>
          <p:cNvSpPr txBox="1"/>
          <p:nvPr>
            <p:ph type="title" idx="4294967295"/>
          </p:nvPr>
        </p:nvSpPr>
        <p:spPr>
          <a:xfrm>
            <a:off x="457200" y="274637"/>
            <a:ext cx="8229600" cy="1143001"/>
          </a:xfrm>
          <a:prstGeom prst="rect">
            <a:avLst/>
          </a:prstGeom>
        </p:spPr>
        <p:txBody>
          <a:bodyPr>
            <a:normAutofit fontScale="100000" lnSpcReduction="0"/>
          </a:bodyPr>
          <a:lstStyle>
            <a:lvl1pPr defTabSz="352043">
              <a:defRPr sz="3387">
                <a:solidFill>
                  <a:srgbClr val="000000"/>
                </a:solidFill>
              </a:defRPr>
            </a:lvl1pPr>
          </a:lstStyle>
          <a:p>
            <a:pPr/>
            <a:r>
              <a:t>Clark, “The Secret History of the Industrial Revolution”</a:t>
            </a:r>
          </a:p>
        </p:txBody>
      </p:sp>
      <p:pic>
        <p:nvPicPr>
          <p:cNvPr id="215" name="9c960521296242548b-4_pdf-3.jpg" descr="9c960521296242548b-4_pdf-3.jpg"/>
          <p:cNvPicPr>
            <a:picLocks noChangeAspect="1"/>
          </p:cNvPicPr>
          <p:nvPr/>
        </p:nvPicPr>
        <p:blipFill>
          <a:blip r:embed="rId2">
            <a:extLst/>
          </a:blip>
          <a:stretch>
            <a:fillRect/>
          </a:stretch>
        </p:blipFill>
        <p:spPr>
          <a:xfrm>
            <a:off x="1104624" y="1417637"/>
            <a:ext cx="6424613" cy="5268913"/>
          </a:xfrm>
          <a:prstGeom prst="rect">
            <a:avLst/>
          </a:prstGeom>
          <a:ln w="12700">
            <a:miter lim="400000"/>
          </a:ln>
        </p:spPr>
      </p:pic>
      <p:sp>
        <p:nvSpPr>
          <p:cNvPr id="216" name="9:45-10:00"/>
          <p:cNvSpPr txBox="1"/>
          <p:nvPr/>
        </p:nvSpPr>
        <p:spPr>
          <a:xfrm>
            <a:off x="-1" y="6487159"/>
            <a:ext cx="1620925" cy="3484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Times New Roman"/>
                <a:ea typeface="Times New Roman"/>
                <a:cs typeface="Times New Roman"/>
                <a:sym typeface="Times New Roman"/>
              </a:defRPr>
            </a:lvl1pPr>
          </a:lstStyle>
          <a:p>
            <a:pPr/>
            <a:r>
              <a:t>9:45-10:00</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1" name="Lecture 14:…"/>
          <p:cNvSpPr txBox="1"/>
          <p:nvPr>
            <p:ph type="title" idx="4294967295"/>
          </p:nvPr>
        </p:nvSpPr>
        <p:spPr>
          <a:xfrm>
            <a:off x="277663" y="-1"/>
            <a:ext cx="8572501" cy="2540001"/>
          </a:xfrm>
          <a:prstGeom prst="rect">
            <a:avLst/>
          </a:prstGeom>
        </p:spPr>
        <p:txBody>
          <a:bodyPr>
            <a:normAutofit fontScale="100000" lnSpcReduction="0"/>
          </a:bodyPr>
          <a:lstStyle/>
          <a:p>
            <a:pPr defTabSz="406908">
              <a:defRPr sz="5340"/>
            </a:pPr>
            <a:r>
              <a:t>Lecture 14:</a:t>
            </a:r>
          </a:p>
          <a:p>
            <a:pPr defTabSz="406908">
              <a:defRPr sz="5340"/>
            </a:pPr>
            <a:r>
              <a:t>4.3. Globalization Advances and Retreats</a:t>
            </a:r>
          </a:p>
        </p:txBody>
      </p:sp>
      <p:sp>
        <p:nvSpPr>
          <p:cNvPr id="52" name="Brad DeLong…"/>
          <p:cNvSpPr txBox="1"/>
          <p:nvPr>
            <p:ph type="body" idx="4294967295"/>
          </p:nvPr>
        </p:nvSpPr>
        <p:spPr>
          <a:xfrm>
            <a:off x="277663" y="2540000"/>
            <a:ext cx="8572501" cy="4127500"/>
          </a:xfrm>
          <a:prstGeom prst="rect">
            <a:avLst/>
          </a:prstGeom>
        </p:spPr>
        <p:txBody>
          <a:bodyPr>
            <a:normAutofit fontScale="100000" lnSpcReduction="0"/>
          </a:bodyPr>
          <a:lstStyle/>
          <a:p>
            <a:pPr marL="0" indent="0" algn="ctr" defTabSz="402336">
              <a:spcBef>
                <a:spcPts val="1000"/>
              </a:spcBef>
              <a:buSzTx/>
              <a:buFontTx/>
              <a:buNone/>
              <a:defRPr b="1" sz="3168">
                <a:latin typeface="+mj-lt"/>
                <a:ea typeface="+mj-ea"/>
                <a:cs typeface="+mj-cs"/>
                <a:sym typeface="Helvetica"/>
              </a:defRPr>
            </a:pPr>
          </a:p>
          <a:p>
            <a:pPr marL="0" indent="0" algn="ctr" defTabSz="402336">
              <a:spcBef>
                <a:spcPts val="1000"/>
              </a:spcBef>
              <a:buSzTx/>
              <a:buFontTx/>
              <a:buNone/>
              <a:defRPr b="1" sz="3168">
                <a:latin typeface="+mj-lt"/>
                <a:ea typeface="+mj-ea"/>
                <a:cs typeface="+mj-cs"/>
                <a:sym typeface="Helvetica"/>
              </a:defRPr>
            </a:pPr>
            <a:r>
              <a:t>Brad DeLong</a:t>
            </a:r>
          </a:p>
          <a:p>
            <a:pPr marL="0" indent="0" algn="ctr" defTabSz="402336">
              <a:spcBef>
                <a:spcPts val="1000"/>
              </a:spcBef>
              <a:buSzTx/>
              <a:buFontTx/>
              <a:buNone/>
              <a:defRPr sz="2112">
                <a:latin typeface="+mj-lt"/>
                <a:ea typeface="+mj-ea"/>
                <a:cs typeface="+mj-cs"/>
                <a:sym typeface="Helvetica"/>
              </a:defRPr>
            </a:pPr>
            <a:r>
              <a:t>Department of Economics and Blum Center, U.C. Berkeley; and WCEG</a:t>
            </a:r>
          </a:p>
          <a:p>
            <a:pPr marL="0" indent="0" algn="ctr" defTabSz="402336">
              <a:spcBef>
                <a:spcPts val="1000"/>
              </a:spcBef>
              <a:buSzTx/>
              <a:buFontTx/>
              <a:buNone/>
              <a:defRPr sz="2112">
                <a:latin typeface="+mj-lt"/>
                <a:ea typeface="+mj-ea"/>
                <a:cs typeface="+mj-cs"/>
                <a:sym typeface="Helvetica"/>
              </a:defRPr>
            </a:pPr>
            <a:r>
              <a:t>last revised: 2020-03-11</a:t>
            </a:r>
          </a:p>
          <a:p>
            <a:pPr marL="0" indent="0" algn="ctr" defTabSz="402336">
              <a:spcBef>
                <a:spcPts val="1000"/>
              </a:spcBef>
              <a:buSzTx/>
              <a:buFontTx/>
              <a:buNone/>
              <a:defRPr sz="2112">
                <a:latin typeface="+mj-lt"/>
                <a:ea typeface="+mj-ea"/>
                <a:cs typeface="+mj-cs"/>
                <a:sym typeface="Helvetica"/>
              </a:defRPr>
            </a:pPr>
            <a:r>
              <a:t>for presentation: 2020-03-12</a:t>
            </a:r>
          </a:p>
          <a:p>
            <a:pPr marL="0" indent="0" algn="ctr" defTabSz="402336">
              <a:spcBef>
                <a:spcPts val="1000"/>
              </a:spcBef>
              <a:buSzTx/>
              <a:buFontTx/>
              <a:buNone/>
              <a:defRPr sz="2112">
                <a:latin typeface="+mj-lt"/>
                <a:ea typeface="+mj-ea"/>
                <a:cs typeface="+mj-cs"/>
                <a:sym typeface="Helvetica"/>
              </a:defRPr>
            </a:pPr>
          </a:p>
          <a:p>
            <a:pPr marL="0" indent="0" algn="ctr" defTabSz="402336">
              <a:spcBef>
                <a:spcPts val="1000"/>
              </a:spcBef>
              <a:buSzTx/>
              <a:buFontTx/>
              <a:buNone/>
              <a:defRPr sz="2112">
                <a:latin typeface="+mj-lt"/>
                <a:ea typeface="+mj-ea"/>
                <a:cs typeface="+mj-cs"/>
                <a:sym typeface="Helvetica"/>
              </a:defRPr>
            </a:pPr>
          </a:p>
          <a:p>
            <a:pPr marL="0" indent="0" algn="ctr" defTabSz="402336">
              <a:spcBef>
                <a:spcPts val="1000"/>
              </a:spcBef>
              <a:buSzTx/>
              <a:buFontTx/>
              <a:buNone/>
              <a:defRPr sz="1408">
                <a:latin typeface="+mj-lt"/>
                <a:ea typeface="+mj-ea"/>
                <a:cs typeface="+mj-cs"/>
                <a:sym typeface="Helvetica"/>
              </a:defRPr>
            </a:pPr>
            <a:r>
              <a:t>Original course by Melissa Dell (Harvard Econ 1342), revised by Brad DeLong</a:t>
            </a:r>
          </a:p>
          <a:p>
            <a:pPr marL="0" indent="0" algn="ctr" defTabSz="402336">
              <a:spcBef>
                <a:spcPts val="1000"/>
              </a:spcBef>
              <a:buSzTx/>
              <a:buFontTx/>
              <a:buNone/>
              <a:defRPr sz="1232">
                <a:latin typeface="+mj-lt"/>
                <a:ea typeface="+mj-ea"/>
                <a:cs typeface="+mj-cs"/>
                <a:sym typeface="Helvetica"/>
              </a:defRPr>
            </a:pPr>
            <a:r>
              <a:t>&lt;</a:t>
            </a:r>
            <a:r>
              <a:rPr u="sng">
                <a:solidFill>
                  <a:srgbClr val="0000FF"/>
                </a:solidFill>
                <a:uFill>
                  <a:solidFill>
                    <a:srgbClr val="0000FF"/>
                  </a:solidFill>
                </a:uFill>
                <a:hlinkClick r:id="rId2" invalidUrl="" action="" tgtFrame="" tooltip="" history="1" highlightClick="0" endSnd="0"/>
              </a:rPr>
              <a:t>https://github.com/braddelong/public-files/blob/master/econ-135-lecture-14.pptx</a:t>
            </a:r>
            <a:r>
              <a:t>&gt;</a:t>
            </a:r>
          </a:p>
        </p:txBody>
      </p:sp>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8" name="Clark, “The Secret History of the Industrial Revolution”"/>
          <p:cNvSpPr txBox="1"/>
          <p:nvPr>
            <p:ph type="title" idx="4294967295"/>
          </p:nvPr>
        </p:nvSpPr>
        <p:spPr>
          <a:xfrm>
            <a:off x="457200" y="274637"/>
            <a:ext cx="8229600" cy="1143001"/>
          </a:xfrm>
          <a:prstGeom prst="rect">
            <a:avLst/>
          </a:prstGeom>
        </p:spPr>
        <p:txBody>
          <a:bodyPr>
            <a:normAutofit fontScale="100000" lnSpcReduction="0"/>
          </a:bodyPr>
          <a:lstStyle>
            <a:lvl1pPr defTabSz="352043">
              <a:defRPr sz="3387">
                <a:solidFill>
                  <a:srgbClr val="000000"/>
                </a:solidFill>
              </a:defRPr>
            </a:lvl1pPr>
          </a:lstStyle>
          <a:p>
            <a:pPr/>
            <a:r>
              <a:t>Clark, “The Secret History of the Industrial Revolution”</a:t>
            </a:r>
          </a:p>
        </p:txBody>
      </p:sp>
      <p:pic>
        <p:nvPicPr>
          <p:cNvPr id="219" name="9c960521296242548b-4_pdf-4.jpg" descr="9c960521296242548b-4_pdf-4.jpg"/>
          <p:cNvPicPr>
            <a:picLocks noChangeAspect="1"/>
          </p:cNvPicPr>
          <p:nvPr/>
        </p:nvPicPr>
        <p:blipFill>
          <a:blip r:embed="rId2">
            <a:extLst/>
          </a:blip>
          <a:stretch>
            <a:fillRect/>
          </a:stretch>
        </p:blipFill>
        <p:spPr>
          <a:xfrm>
            <a:off x="1571921" y="1792287"/>
            <a:ext cx="5662614" cy="5065713"/>
          </a:xfrm>
          <a:prstGeom prst="rect">
            <a:avLst/>
          </a:prstGeom>
          <a:ln w="12700">
            <a:miter lim="400000"/>
          </a:ln>
        </p:spPr>
      </p:pic>
      <p:sp>
        <p:nvSpPr>
          <p:cNvPr id="220" name="9:45-10:00"/>
          <p:cNvSpPr txBox="1"/>
          <p:nvPr/>
        </p:nvSpPr>
        <p:spPr>
          <a:xfrm>
            <a:off x="-1" y="6487159"/>
            <a:ext cx="1620925" cy="3484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Times New Roman"/>
                <a:ea typeface="Times New Roman"/>
                <a:cs typeface="Times New Roman"/>
                <a:sym typeface="Times New Roman"/>
              </a:defRPr>
            </a:lvl1pPr>
          </a:lstStyle>
          <a:p>
            <a:pPr/>
            <a:r>
              <a:t>9:45-10:00</a:t>
            </a:r>
          </a:p>
        </p:txBody>
      </p:sp>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2" name="Establishing an Effective Monopoly of Violence: Wars of the Roses"/>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8000"/>
                </a:solidFill>
              </a:defRPr>
            </a:lvl1pPr>
          </a:lstStyle>
          <a:p>
            <a:pPr/>
            <a:r>
              <a:t>Establishing an Effective Monopoly of Violence: Wars of the Roses</a:t>
            </a:r>
          </a:p>
        </p:txBody>
      </p:sp>
      <p:sp>
        <p:nvSpPr>
          <p:cNvPr id="223" name="Slide taken from Melissa Dell"/>
          <p:cNvSpPr txBox="1"/>
          <p:nvPr/>
        </p:nvSpPr>
        <p:spPr>
          <a:xfrm>
            <a:off x="6364971" y="6487159"/>
            <a:ext cx="2779029"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pic>
        <p:nvPicPr>
          <p:cNvPr id="224" name="Image" descr="Image"/>
          <p:cNvPicPr>
            <a:picLocks noChangeAspect="1"/>
          </p:cNvPicPr>
          <p:nvPr/>
        </p:nvPicPr>
        <p:blipFill>
          <a:blip r:embed="rId2">
            <a:extLst/>
          </a:blip>
          <a:stretch>
            <a:fillRect/>
          </a:stretch>
        </p:blipFill>
        <p:spPr>
          <a:xfrm>
            <a:off x="2601763" y="1270000"/>
            <a:ext cx="6248401" cy="4089400"/>
          </a:xfrm>
          <a:prstGeom prst="rect">
            <a:avLst/>
          </a:prstGeom>
          <a:ln w="12700">
            <a:miter lim="400000"/>
          </a:ln>
        </p:spPr>
      </p:pic>
      <p:sp>
        <p:nvSpPr>
          <p:cNvPr id="225" name="10:10-10:20"/>
          <p:cNvSpPr txBox="1"/>
          <p:nvPr/>
        </p:nvSpPr>
        <p:spPr>
          <a:xfrm>
            <a:off x="-1" y="6487159"/>
            <a:ext cx="1620925" cy="3484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Times New Roman"/>
                <a:ea typeface="Times New Roman"/>
                <a:cs typeface="Times New Roman"/>
                <a:sym typeface="Times New Roman"/>
              </a:defRPr>
            </a:lvl1pPr>
          </a:lstStyle>
          <a:p>
            <a:pPr/>
            <a:r>
              <a:t>10:10-10:20</a:t>
            </a:r>
          </a:p>
        </p:txBody>
      </p:sp>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7" name="Establishing an Effective Monopoly of Violence: Implications of the Treason of the Stanleys"/>
          <p:cNvSpPr txBox="1"/>
          <p:nvPr>
            <p:ph type="title" idx="4294967295"/>
          </p:nvPr>
        </p:nvSpPr>
        <p:spPr>
          <a:xfrm>
            <a:off x="277663" y="-1"/>
            <a:ext cx="8572501" cy="1270001"/>
          </a:xfrm>
          <a:prstGeom prst="rect">
            <a:avLst/>
          </a:prstGeom>
        </p:spPr>
        <p:txBody>
          <a:bodyPr>
            <a:normAutofit fontScale="100000" lnSpcReduction="0"/>
          </a:bodyPr>
          <a:lstStyle>
            <a:lvl1pPr defTabSz="219455">
              <a:defRPr sz="2880">
                <a:solidFill>
                  <a:srgbClr val="008000"/>
                </a:solidFill>
              </a:defRPr>
            </a:lvl1pPr>
          </a:lstStyle>
          <a:p>
            <a:pPr/>
            <a:r>
              <a:t>Establishing an Effective Monopoly of Violence: Implications of the Treason of the Stanleys</a:t>
            </a:r>
          </a:p>
        </p:txBody>
      </p:sp>
      <p:sp>
        <p:nvSpPr>
          <p:cNvPr id="228" name="Slide taken from Melissa Dell"/>
          <p:cNvSpPr txBox="1"/>
          <p:nvPr/>
        </p:nvSpPr>
        <p:spPr>
          <a:xfrm>
            <a:off x="6364971" y="6487159"/>
            <a:ext cx="2779029"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pic>
        <p:nvPicPr>
          <p:cNvPr id="229" name="Image" descr="Image"/>
          <p:cNvPicPr>
            <a:picLocks noChangeAspect="1"/>
          </p:cNvPicPr>
          <p:nvPr/>
        </p:nvPicPr>
        <p:blipFill>
          <a:blip r:embed="rId2">
            <a:extLst/>
          </a:blip>
          <a:stretch>
            <a:fillRect/>
          </a:stretch>
        </p:blipFill>
        <p:spPr>
          <a:xfrm>
            <a:off x="2887695" y="1270000"/>
            <a:ext cx="5962469" cy="5217160"/>
          </a:xfrm>
          <a:prstGeom prst="rect">
            <a:avLst/>
          </a:prstGeom>
          <a:ln w="12700">
            <a:miter lim="400000"/>
          </a:ln>
        </p:spPr>
      </p:pic>
      <p:sp>
        <p:nvSpPr>
          <p:cNvPr id="230" name="10:10-10:20"/>
          <p:cNvSpPr txBox="1"/>
          <p:nvPr/>
        </p:nvSpPr>
        <p:spPr>
          <a:xfrm>
            <a:off x="-1" y="6487159"/>
            <a:ext cx="1620925" cy="3484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Times New Roman"/>
                <a:ea typeface="Times New Roman"/>
                <a:cs typeface="Times New Roman"/>
                <a:sym typeface="Times New Roman"/>
              </a:defRPr>
            </a:lvl1pPr>
          </a:lstStyle>
          <a:p>
            <a:pPr/>
            <a:r>
              <a:t>10:10-10:20</a:t>
            </a:r>
          </a:p>
        </p:txBody>
      </p:sp>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2" name="Marcher Lords: Warwick the Kingmaker"/>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8000"/>
                </a:solidFill>
              </a:defRPr>
            </a:lvl1pPr>
          </a:lstStyle>
          <a:p>
            <a:pPr/>
            <a:r>
              <a:t>Marcher Lords: Warwick the Kingmaker</a:t>
            </a:r>
          </a:p>
        </p:txBody>
      </p:sp>
      <p:sp>
        <p:nvSpPr>
          <p:cNvPr id="233" name="10:10-10:20"/>
          <p:cNvSpPr txBox="1"/>
          <p:nvPr/>
        </p:nvSpPr>
        <p:spPr>
          <a:xfrm>
            <a:off x="-1" y="6487159"/>
            <a:ext cx="1620925" cy="3484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Times New Roman"/>
                <a:ea typeface="Times New Roman"/>
                <a:cs typeface="Times New Roman"/>
                <a:sym typeface="Times New Roman"/>
              </a:defRPr>
            </a:lvl1pPr>
          </a:lstStyle>
          <a:p>
            <a:pPr/>
            <a:r>
              <a:t>10:10-10:20</a:t>
            </a:r>
          </a:p>
        </p:txBody>
      </p:sp>
      <p:sp>
        <p:nvSpPr>
          <p:cNvPr id="234" name="Adam Smith: “The great Earl of Warwick is said to have entertained every day, at his different manors, 30,000 people; and though the number here may have been exaggerated, it must, however, have been very great to admit of such exaggeration. A hospitality nearly of the same kind was exercised not many years ago in many different parts of the Highlands of Scotland…"/>
          <p:cNvSpPr txBox="1"/>
          <p:nvPr/>
        </p:nvSpPr>
        <p:spPr>
          <a:xfrm>
            <a:off x="277663" y="1270000"/>
            <a:ext cx="8572501" cy="543814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marL="180473" indent="-180473">
              <a:buSzPct val="100000"/>
              <a:buChar char="•"/>
              <a:defRPr sz="3600">
                <a:latin typeface="Times New Roman"/>
                <a:ea typeface="Times New Roman"/>
                <a:cs typeface="Times New Roman"/>
                <a:sym typeface="Times New Roman"/>
              </a:defRPr>
            </a:pPr>
            <a:r>
              <a:rPr b="1">
                <a:latin typeface="+mj-lt"/>
                <a:ea typeface="+mj-ea"/>
                <a:cs typeface="+mj-cs"/>
                <a:sym typeface="Helvetica"/>
              </a:rPr>
              <a:t>Adam Smith</a:t>
            </a:r>
            <a:r>
              <a:rPr b="1"/>
              <a:t>: “</a:t>
            </a:r>
            <a:r>
              <a:t>The great Earl of Warwick is said to have entertained every day, at his different manors, 30,000 people; and though the number here may have been exaggerated, it must, however, have been very great to admit of such exaggeration. A hospitality nearly of the same kind was exercised not many years ago in many different parts of the Highlands of Scotland…</a:t>
            </a:r>
          </a:p>
        </p:txBody>
      </p:sp>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6" name="Jeremiah Dittmar (2011): The Printing Press as an Agent of Change… II"/>
          <p:cNvSpPr txBox="1"/>
          <p:nvPr>
            <p:ph type="title" idx="4294967295"/>
          </p:nvPr>
        </p:nvSpPr>
        <p:spPr>
          <a:xfrm>
            <a:off x="457200" y="274637"/>
            <a:ext cx="8229600" cy="1143001"/>
          </a:xfrm>
          <a:prstGeom prst="rect">
            <a:avLst/>
          </a:prstGeom>
        </p:spPr>
        <p:txBody>
          <a:bodyPr>
            <a:normAutofit fontScale="100000" lnSpcReduction="0"/>
          </a:bodyPr>
          <a:lstStyle>
            <a:lvl1pPr defTabSz="352043">
              <a:defRPr sz="3387">
                <a:solidFill>
                  <a:srgbClr val="000000"/>
                </a:solidFill>
              </a:defRPr>
            </a:lvl1pPr>
          </a:lstStyle>
          <a:p>
            <a:pPr/>
            <a:r>
              <a:t>Jeremiah Dittmar (2011): The Printing Press as an Agent of Change… II</a:t>
            </a:r>
          </a:p>
        </p:txBody>
      </p:sp>
      <p:sp>
        <p:nvSpPr>
          <p:cNvPr id="237" name="Dittmar’s Test: Compare (especially over the period 1500– 1600) population growth of cities that did and did not adopt the printing press before 1500.…"/>
          <p:cNvSpPr txBox="1"/>
          <p:nvPr>
            <p:ph type="body" sz="quarter" idx="4294967295"/>
          </p:nvPr>
        </p:nvSpPr>
        <p:spPr>
          <a:xfrm>
            <a:off x="457200" y="1436687"/>
            <a:ext cx="8229600" cy="1286627"/>
          </a:xfrm>
          <a:prstGeom prst="rect">
            <a:avLst/>
          </a:prstGeom>
        </p:spPr>
        <p:txBody>
          <a:bodyPr>
            <a:normAutofit fontScale="100000" lnSpcReduction="0"/>
          </a:bodyPr>
          <a:lstStyle/>
          <a:p>
            <a:pPr marL="195452" indent="-195452" defTabSz="260604">
              <a:spcBef>
                <a:spcPts val="400"/>
              </a:spcBef>
              <a:defRPr sz="1824"/>
            </a:pPr>
            <a:r>
              <a:t>Dittmar’s Test: Compare (especially over the period 1500– 1600) population growth of cities that did and did not adopt the printing press before 1500.</a:t>
            </a:r>
          </a:p>
          <a:p>
            <a:pPr marL="195452" indent="-195452" defTabSz="260604">
              <a:spcBef>
                <a:spcPts val="400"/>
              </a:spcBef>
              <a:defRPr sz="1824"/>
            </a:pPr>
            <a:r>
              <a:t>Why are DIttmar’s IV estimates so big? 0.6 per century—a near doubling—as opposed to 0.2?</a:t>
            </a:r>
          </a:p>
        </p:txBody>
      </p:sp>
      <p:pic>
        <p:nvPicPr>
          <p:cNvPr id="238" name="delong_typepad_com_rr-earlymoderngrowth_pdf.png" descr="delong_typepad_com_rr-earlymoderngrowth_pdf.png"/>
          <p:cNvPicPr>
            <a:picLocks noChangeAspect="0"/>
          </p:cNvPicPr>
          <p:nvPr/>
        </p:nvPicPr>
        <p:blipFill>
          <a:blip r:embed="rId2">
            <a:extLst/>
          </a:blip>
          <a:stretch>
            <a:fillRect/>
          </a:stretch>
        </p:blipFill>
        <p:spPr>
          <a:xfrm>
            <a:off x="4566252" y="2723313"/>
            <a:ext cx="4120548" cy="3935754"/>
          </a:xfrm>
          <a:prstGeom prst="rect">
            <a:avLst/>
          </a:prstGeom>
          <a:ln w="12700">
            <a:miter lim="400000"/>
          </a:ln>
        </p:spPr>
      </p:pic>
      <p:pic>
        <p:nvPicPr>
          <p:cNvPr id="239" name="delong_typepad_com_rr-earlymoderngrowth_pdf.png" descr="delong_typepad_com_rr-earlymoderngrowth_pdf.png"/>
          <p:cNvPicPr>
            <a:picLocks noChangeAspect="0"/>
          </p:cNvPicPr>
          <p:nvPr/>
        </p:nvPicPr>
        <p:blipFill>
          <a:blip r:embed="rId3">
            <a:extLst/>
          </a:blip>
          <a:stretch>
            <a:fillRect/>
          </a:stretch>
        </p:blipFill>
        <p:spPr>
          <a:xfrm>
            <a:off x="457200" y="2723313"/>
            <a:ext cx="4120548" cy="3935755"/>
          </a:xfrm>
          <a:prstGeom prst="rect">
            <a:avLst/>
          </a:prstGeom>
          <a:ln w="12700">
            <a:miter lim="400000"/>
          </a:ln>
        </p:spPr>
      </p:pic>
      <p:sp>
        <p:nvSpPr>
          <p:cNvPr id="240" name="10:10-10:20"/>
          <p:cNvSpPr txBox="1"/>
          <p:nvPr/>
        </p:nvSpPr>
        <p:spPr>
          <a:xfrm>
            <a:off x="-1" y="6487159"/>
            <a:ext cx="1620925" cy="3484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Times New Roman"/>
                <a:ea typeface="Times New Roman"/>
                <a:cs typeface="Times New Roman"/>
                <a:sym typeface="Times New Roman"/>
              </a:defRPr>
            </a:lvl1pPr>
          </a:lstStyle>
          <a:p>
            <a:pPr/>
            <a:r>
              <a:t>10:10-10:20</a:t>
            </a:r>
          </a:p>
        </p:txBody>
      </p:sp>
    </p:spTree>
  </p:cSld>
  <p:clrMapOvr>
    <a:masterClrMapping/>
  </p:clrMapOvr>
  <p:transition xmlns:p14="http://schemas.microsoft.com/office/powerpoint/2010/main" spd="med" advClick="1"/>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2" name="DeLong and Shleifer I"/>
          <p:cNvSpPr txBox="1"/>
          <p:nvPr>
            <p:ph type="title" idx="4294967295"/>
          </p:nvPr>
        </p:nvSpPr>
        <p:spPr>
          <a:xfrm>
            <a:off x="457200" y="274637"/>
            <a:ext cx="8229600" cy="1143001"/>
          </a:xfrm>
          <a:prstGeom prst="rect">
            <a:avLst/>
          </a:prstGeom>
        </p:spPr>
        <p:txBody>
          <a:bodyPr>
            <a:normAutofit fontScale="100000" lnSpcReduction="0"/>
          </a:bodyPr>
          <a:lstStyle>
            <a:lvl1pPr>
              <a:defRPr sz="4400">
                <a:solidFill>
                  <a:srgbClr val="000000"/>
                </a:solidFill>
              </a:defRPr>
            </a:lvl1pPr>
          </a:lstStyle>
          <a:p>
            <a:pPr/>
            <a:r>
              <a:t>DeLong and Shleifer I</a:t>
            </a:r>
          </a:p>
        </p:txBody>
      </p:sp>
      <p:sp>
        <p:nvSpPr>
          <p:cNvPr id="243" name="It’s a big deal…"/>
          <p:cNvSpPr txBox="1"/>
          <p:nvPr>
            <p:ph type="body" sz="quarter" idx="4294967295"/>
          </p:nvPr>
        </p:nvSpPr>
        <p:spPr>
          <a:xfrm>
            <a:off x="457200" y="1417637"/>
            <a:ext cx="8229600" cy="564781"/>
          </a:xfrm>
          <a:prstGeom prst="rect">
            <a:avLst/>
          </a:prstGeom>
        </p:spPr>
        <p:txBody>
          <a:bodyPr>
            <a:normAutofit fontScale="100000" lnSpcReduction="0"/>
          </a:bodyPr>
          <a:lstStyle>
            <a:lvl1pPr marL="329184" indent="-329184" defTabSz="438911">
              <a:defRPr sz="3072"/>
            </a:lvl1pPr>
          </a:lstStyle>
          <a:p>
            <a:pPr/>
            <a:r>
              <a:t>It’s a big deal…</a:t>
            </a:r>
          </a:p>
        </p:txBody>
      </p:sp>
      <p:pic>
        <p:nvPicPr>
          <p:cNvPr id="244" name="www_jstor_org_stable_pdf_725804_pdf_acceptTC_true.png" descr="www_jstor_org_stable_pdf_725804_pdf_acceptTC_true.png"/>
          <p:cNvPicPr>
            <a:picLocks noChangeAspect="0"/>
          </p:cNvPicPr>
          <p:nvPr/>
        </p:nvPicPr>
        <p:blipFill>
          <a:blip r:embed="rId2">
            <a:extLst/>
          </a:blip>
          <a:stretch>
            <a:fillRect/>
          </a:stretch>
        </p:blipFill>
        <p:spPr>
          <a:xfrm>
            <a:off x="457200" y="2102717"/>
            <a:ext cx="8229600" cy="4252573"/>
          </a:xfrm>
          <a:prstGeom prst="rect">
            <a:avLst/>
          </a:prstGeom>
          <a:ln w="12700">
            <a:miter lim="400000"/>
          </a:ln>
        </p:spPr>
      </p:pic>
      <p:sp>
        <p:nvSpPr>
          <p:cNvPr id="245" name="10:10-10:20"/>
          <p:cNvSpPr txBox="1"/>
          <p:nvPr/>
        </p:nvSpPr>
        <p:spPr>
          <a:xfrm>
            <a:off x="-1" y="6487159"/>
            <a:ext cx="1620925" cy="3484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Times New Roman"/>
                <a:ea typeface="Times New Roman"/>
                <a:cs typeface="Times New Roman"/>
                <a:sym typeface="Times New Roman"/>
              </a:defRPr>
            </a:lvl1pPr>
          </a:lstStyle>
          <a:p>
            <a:pPr/>
            <a:r>
              <a:t>10:10-10:20</a:t>
            </a:r>
          </a:p>
        </p:txBody>
      </p:sp>
    </p:spTree>
  </p:cSld>
  <p:clrMapOvr>
    <a:masterClrMapping/>
  </p:clrMapOvr>
  <p:transition xmlns:p14="http://schemas.microsoft.com/office/powerpoint/2010/main" spd="med" advClick="1"/>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7" name="DeLong and Shleifer III"/>
          <p:cNvSpPr txBox="1"/>
          <p:nvPr>
            <p:ph type="title" idx="4294967295"/>
          </p:nvPr>
        </p:nvSpPr>
        <p:spPr>
          <a:xfrm>
            <a:off x="457200" y="274637"/>
            <a:ext cx="8229600" cy="1143001"/>
          </a:xfrm>
          <a:prstGeom prst="rect">
            <a:avLst/>
          </a:prstGeom>
        </p:spPr>
        <p:txBody>
          <a:bodyPr>
            <a:normAutofit fontScale="100000" lnSpcReduction="0"/>
          </a:bodyPr>
          <a:lstStyle>
            <a:lvl1pPr>
              <a:defRPr sz="4400">
                <a:solidFill>
                  <a:srgbClr val="000000"/>
                </a:solidFill>
              </a:defRPr>
            </a:lvl1pPr>
          </a:lstStyle>
          <a:p>
            <a:pPr/>
            <a:r>
              <a:t>DeLong and Shleifer III</a:t>
            </a:r>
          </a:p>
        </p:txBody>
      </p:sp>
      <p:sp>
        <p:nvSpPr>
          <p:cNvPr id="248" name="Northern Italy in 1500-1650 is “surprising” as absolutist then…"/>
          <p:cNvSpPr txBox="1"/>
          <p:nvPr>
            <p:ph type="body" sz="half" idx="4294967295"/>
          </p:nvPr>
        </p:nvSpPr>
        <p:spPr>
          <a:xfrm>
            <a:off x="457200" y="1417637"/>
            <a:ext cx="2596766" cy="5024406"/>
          </a:xfrm>
          <a:prstGeom prst="rect">
            <a:avLst/>
          </a:prstGeom>
        </p:spPr>
        <p:txBody>
          <a:bodyPr>
            <a:normAutofit fontScale="100000" lnSpcReduction="0"/>
          </a:bodyPr>
          <a:lstStyle/>
          <a:p>
            <a:pPr marL="188595" indent="-188595" defTabSz="251460">
              <a:spcBef>
                <a:spcPts val="400"/>
              </a:spcBef>
              <a:defRPr sz="1760"/>
            </a:pPr>
            <a:r>
              <a:t>Northern Italy in 1500-1650 is “surprising” as absolutist then</a:t>
            </a:r>
          </a:p>
          <a:p>
            <a:pPr marL="188595" indent="-188595" defTabSz="251460">
              <a:spcBef>
                <a:spcPts val="400"/>
              </a:spcBef>
              <a:defRPr sz="1760"/>
            </a:pPr>
            <a:r>
              <a:t>England 1650-1800 is “surprising” as non-absolutist then</a:t>
            </a:r>
          </a:p>
          <a:p>
            <a:pPr marL="188595" indent="-188595" defTabSz="251460">
              <a:spcBef>
                <a:spcPts val="400"/>
              </a:spcBef>
              <a:defRPr sz="1760"/>
            </a:pPr>
            <a:r>
              <a:t>WTF?! with the Italian urban boom 1050-1200</a:t>
            </a:r>
          </a:p>
          <a:p>
            <a:pPr marL="188595" indent="-188595" defTabSz="251460">
              <a:spcBef>
                <a:spcPts val="400"/>
              </a:spcBef>
              <a:defRPr sz="1760"/>
            </a:pPr>
            <a:r>
              <a:t>Econometric problems</a:t>
            </a:r>
          </a:p>
          <a:p>
            <a:pPr lvl="1" marL="440055" indent="-188595" defTabSz="251460">
              <a:spcBef>
                <a:spcPts val="400"/>
              </a:spcBef>
              <a:buChar char="•"/>
              <a:defRPr sz="1760"/>
            </a:pPr>
            <a:r>
              <a:t>Normal distribution—we have only 45 observations, and 30 degrees of freedom…</a:t>
            </a:r>
          </a:p>
          <a:p>
            <a:pPr lvl="1" marL="440055" indent="-188595" defTabSz="251460">
              <a:spcBef>
                <a:spcPts val="400"/>
              </a:spcBef>
              <a:buChar char="•"/>
              <a:defRPr sz="1760"/>
            </a:pPr>
            <a:r>
              <a:t>The file-drawer problem…</a:t>
            </a:r>
          </a:p>
        </p:txBody>
      </p:sp>
      <p:pic>
        <p:nvPicPr>
          <p:cNvPr id="249" name="delong_typepad_com_rr-earlymoderngrowth_pdf.png" descr="delong_typepad_com_rr-earlymoderngrowth_pdf.png"/>
          <p:cNvPicPr>
            <a:picLocks noChangeAspect="0"/>
          </p:cNvPicPr>
          <p:nvPr/>
        </p:nvPicPr>
        <p:blipFill>
          <a:blip r:embed="rId2">
            <a:extLst/>
          </a:blip>
          <a:stretch>
            <a:fillRect/>
          </a:stretch>
        </p:blipFill>
        <p:spPr>
          <a:xfrm>
            <a:off x="3053965" y="1417637"/>
            <a:ext cx="5632835" cy="5024406"/>
          </a:xfrm>
          <a:prstGeom prst="rect">
            <a:avLst/>
          </a:prstGeom>
          <a:ln w="12700">
            <a:miter lim="400000"/>
          </a:ln>
        </p:spPr>
      </p:pic>
      <p:sp>
        <p:nvSpPr>
          <p:cNvPr id="250" name="10:10-10:20"/>
          <p:cNvSpPr txBox="1"/>
          <p:nvPr/>
        </p:nvSpPr>
        <p:spPr>
          <a:xfrm>
            <a:off x="-1" y="6487159"/>
            <a:ext cx="1620925" cy="3484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Times New Roman"/>
                <a:ea typeface="Times New Roman"/>
                <a:cs typeface="Times New Roman"/>
                <a:sym typeface="Times New Roman"/>
              </a:defRPr>
            </a:lvl1pPr>
          </a:lstStyle>
          <a:p>
            <a:pPr/>
            <a:r>
              <a:t>10:10-10:20</a:t>
            </a:r>
          </a:p>
        </p:txBody>
      </p:sp>
    </p:spTree>
  </p:cSld>
  <p:clrMapOvr>
    <a:masterClrMapping/>
  </p:clrMapOvr>
  <p:transition xmlns:p14="http://schemas.microsoft.com/office/powerpoint/2010/main" spd="med" advClick="1"/>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2" name="“Commercial Society” of the Eighteenth Century…"/>
          <p:cNvSpPr txBox="1"/>
          <p:nvPr>
            <p:ph type="body" sz="half" idx="4294967295"/>
          </p:nvPr>
        </p:nvSpPr>
        <p:spPr>
          <a:xfrm>
            <a:off x="277663" y="1267122"/>
            <a:ext cx="8572501" cy="2089923"/>
          </a:xfrm>
          <a:prstGeom prst="rect">
            <a:avLst/>
          </a:prstGeom>
        </p:spPr>
        <p:txBody>
          <a:bodyPr>
            <a:normAutofit fontScale="100000" lnSpcReduction="0"/>
          </a:bodyPr>
          <a:lstStyle/>
          <a:p>
            <a:pPr marL="0" indent="0" defTabSz="370331">
              <a:spcBef>
                <a:spcPts val="0"/>
              </a:spcBef>
              <a:buSzTx/>
              <a:buFontTx/>
              <a:buNone/>
              <a:defRPr b="1" sz="1944">
                <a:latin typeface="+mj-lt"/>
                <a:ea typeface="+mj-ea"/>
                <a:cs typeface="+mj-cs"/>
                <a:sym typeface="Helvetica"/>
              </a:defRPr>
            </a:pPr>
            <a:r>
              <a:t>“Commercial Society” of the Eighteenth Century</a:t>
            </a:r>
          </a:p>
          <a:p>
            <a:pPr marL="194911" indent="-194911" defTabSz="370331">
              <a:spcBef>
                <a:spcPts val="0"/>
              </a:spcBef>
              <a:buFontTx/>
              <a:defRPr sz="1620">
                <a:latin typeface="Times New Roman"/>
                <a:ea typeface="Times New Roman"/>
                <a:cs typeface="Times New Roman"/>
                <a:sym typeface="Times New Roman"/>
              </a:defRPr>
            </a:pPr>
            <a:r>
              <a:t>An extra 1500 years of invention and innovation, yes…</a:t>
            </a:r>
          </a:p>
          <a:p>
            <a:pPr lvl="1" marL="503521" indent="-194911" defTabSz="370331">
              <a:spcBef>
                <a:spcPts val="0"/>
              </a:spcBef>
              <a:buFontTx/>
              <a:buChar char="•"/>
              <a:defRPr sz="1620">
                <a:latin typeface="Times New Roman"/>
                <a:ea typeface="Times New Roman"/>
                <a:cs typeface="Times New Roman"/>
                <a:sym typeface="Times New Roman"/>
              </a:defRPr>
            </a:pPr>
            <a:r>
              <a:t>Scope of control…</a:t>
            </a:r>
          </a:p>
          <a:p>
            <a:pPr lvl="1" marL="503521" indent="-194911" defTabSz="370331">
              <a:spcBef>
                <a:spcPts val="0"/>
              </a:spcBef>
              <a:buFontTx/>
              <a:buChar char="•"/>
              <a:defRPr sz="1620">
                <a:latin typeface="Times New Roman"/>
                <a:ea typeface="Times New Roman"/>
                <a:cs typeface="Times New Roman"/>
                <a:sym typeface="Times New Roman"/>
              </a:defRPr>
            </a:pPr>
            <a:r>
              <a:t>Columbian Exchange…</a:t>
            </a:r>
          </a:p>
          <a:p>
            <a:pPr marL="194911" indent="-194911" defTabSz="370331">
              <a:spcBef>
                <a:spcPts val="0"/>
              </a:spcBef>
              <a:buFontTx/>
              <a:defRPr sz="1620">
                <a:latin typeface="Times New Roman"/>
                <a:ea typeface="Times New Roman"/>
                <a:cs typeface="Times New Roman"/>
                <a:sym typeface="Times New Roman"/>
              </a:defRPr>
            </a:pPr>
            <a:r>
              <a:t>But, otherwise, how different from Antonine Rome or Sung China or Abbasid Mesopotamia?</a:t>
            </a:r>
          </a:p>
          <a:p>
            <a:pPr lvl="1" marL="503521" indent="-194911" defTabSz="370331">
              <a:spcBef>
                <a:spcPts val="0"/>
              </a:spcBef>
              <a:buFontTx/>
              <a:buChar char="•"/>
              <a:defRPr sz="1620">
                <a:latin typeface="Times New Roman"/>
                <a:ea typeface="Times New Roman"/>
                <a:cs typeface="Times New Roman"/>
                <a:sym typeface="Times New Roman"/>
              </a:defRPr>
            </a:pPr>
            <a:r>
              <a:t>It did occur in Antonine Rome…</a:t>
            </a:r>
          </a:p>
          <a:p>
            <a:pPr lvl="1" marL="503521" indent="-194911" defTabSz="370331">
              <a:spcBef>
                <a:spcPts val="0"/>
              </a:spcBef>
              <a:buFontTx/>
              <a:buChar char="•"/>
              <a:defRPr sz="1620">
                <a:latin typeface="Times New Roman"/>
                <a:ea typeface="Times New Roman"/>
                <a:cs typeface="Times New Roman"/>
                <a:sym typeface="Times New Roman"/>
              </a:defRPr>
            </a:pPr>
            <a:r>
              <a:t>Temin: no industrial revolution…</a:t>
            </a:r>
          </a:p>
        </p:txBody>
      </p:sp>
      <p:sp>
        <p:nvSpPr>
          <p:cNvPr id="253" name="Discussion"/>
          <p:cNvSpPr txBox="1"/>
          <p:nvPr>
            <p:ph type="title" idx="4294967295"/>
          </p:nvPr>
        </p:nvSpPr>
        <p:spPr>
          <a:xfrm>
            <a:off x="277663" y="-1"/>
            <a:ext cx="8572501" cy="1270001"/>
          </a:xfrm>
          <a:prstGeom prst="rect">
            <a:avLst/>
          </a:prstGeom>
        </p:spPr>
        <p:txBody>
          <a:bodyPr>
            <a:normAutofit fontScale="100000" lnSpcReduction="0"/>
          </a:bodyPr>
          <a:lstStyle>
            <a:lvl1pPr>
              <a:defRPr sz="6000">
                <a:latin typeface="+mj-lt"/>
                <a:ea typeface="+mj-ea"/>
                <a:cs typeface="+mj-cs"/>
                <a:sym typeface="Helvetica"/>
              </a:defRPr>
            </a:lvl1pPr>
          </a:lstStyle>
          <a:p>
            <a:pPr/>
            <a:r>
              <a:t>Discussion</a:t>
            </a:r>
          </a:p>
        </p:txBody>
      </p:sp>
      <p:sp>
        <p:nvSpPr>
          <p:cNvPr id="254" name="10:35-10:50"/>
          <p:cNvSpPr txBox="1"/>
          <p:nvPr/>
        </p:nvSpPr>
        <p:spPr>
          <a:xfrm>
            <a:off x="-1" y="6487159"/>
            <a:ext cx="1620925" cy="3484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Times New Roman"/>
                <a:ea typeface="Times New Roman"/>
                <a:cs typeface="Times New Roman"/>
                <a:sym typeface="Times New Roman"/>
              </a:defRPr>
            </a:lvl1pPr>
          </a:lstStyle>
          <a:p>
            <a:pPr/>
            <a:r>
              <a:t>10:35-10:50</a:t>
            </a:r>
          </a:p>
        </p:txBody>
      </p:sp>
      <p:pic>
        <p:nvPicPr>
          <p:cNvPr id="255" name="Screen Shot 2020-02-18 at 9.00.59 AM.png" descr="Screen Shot 2020-02-18 at 9.00.59 AM.png"/>
          <p:cNvPicPr>
            <a:picLocks noChangeAspect="1"/>
          </p:cNvPicPr>
          <p:nvPr/>
        </p:nvPicPr>
        <p:blipFill>
          <a:blip r:embed="rId2">
            <a:extLst/>
          </a:blip>
          <a:stretch>
            <a:fillRect/>
          </a:stretch>
        </p:blipFill>
        <p:spPr>
          <a:xfrm>
            <a:off x="765801" y="3357044"/>
            <a:ext cx="6632201" cy="2934808"/>
          </a:xfrm>
          <a:prstGeom prst="rect">
            <a:avLst/>
          </a:prstGeom>
          <a:ln w="12700">
            <a:miter lim="400000"/>
          </a:ln>
        </p:spPr>
      </p:pic>
    </p:spTree>
  </p:cSld>
  <p:clrMapOvr>
    <a:masterClrMapping/>
  </p:clrMapOvr>
  <p:transition xmlns:p14="http://schemas.microsoft.com/office/powerpoint/2010/main" spd="med" advClick="1"/>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7" name="We Have a Very Keen-Eyed Contemporary Observer:…"/>
          <p:cNvSpPr txBox="1"/>
          <p:nvPr>
            <p:ph type="body" idx="4294967295"/>
          </p:nvPr>
        </p:nvSpPr>
        <p:spPr>
          <a:xfrm>
            <a:off x="277663" y="1270000"/>
            <a:ext cx="8572501" cy="5080000"/>
          </a:xfrm>
          <a:prstGeom prst="rect">
            <a:avLst/>
          </a:prstGeom>
        </p:spPr>
        <p:txBody>
          <a:bodyPr>
            <a:normAutofit fontScale="100000" lnSpcReduction="0"/>
          </a:bodyPr>
          <a:lstStyle/>
          <a:p>
            <a:pPr marL="0" indent="0" defTabSz="406908">
              <a:spcBef>
                <a:spcPts val="0"/>
              </a:spcBef>
              <a:buSzTx/>
              <a:buFontTx/>
              <a:buNone/>
              <a:defRPr b="1" sz="2136">
                <a:latin typeface="+mj-lt"/>
                <a:ea typeface="+mj-ea"/>
                <a:cs typeface="+mj-cs"/>
                <a:sym typeface="Helvetica"/>
              </a:defRPr>
            </a:pPr>
            <a:r>
              <a:t>We Have a Very Keen-Eyed Contemporary Observer:</a:t>
            </a:r>
          </a:p>
          <a:p>
            <a:pPr marL="214162" indent="-214162" defTabSz="406908">
              <a:spcBef>
                <a:spcPts val="0"/>
              </a:spcBef>
              <a:buFontTx/>
              <a:defRPr sz="1779">
                <a:latin typeface="Times New Roman"/>
                <a:ea typeface="Times New Roman"/>
                <a:cs typeface="Times New Roman"/>
                <a:sym typeface="Times New Roman"/>
              </a:defRPr>
            </a:pPr>
            <a:r>
              <a:rPr b="1">
                <a:latin typeface="+mj-lt"/>
                <a:ea typeface="+mj-ea"/>
                <a:cs typeface="+mj-cs"/>
                <a:sym typeface="Helvetica"/>
              </a:rPr>
              <a:t>Read: </a:t>
            </a:r>
            <a:r>
              <a:t>Christopher Berry (2018): </a:t>
            </a:r>
            <a:r>
              <a:rPr i="1"/>
              <a:t>Adam Smith: A Very Short Introduction,</a:t>
            </a:r>
            <a:r>
              <a:t> chs. 1, 4-6</a:t>
            </a:r>
            <a:r>
              <a:rPr i="1"/>
              <a:t> </a:t>
            </a:r>
            <a:r>
              <a:t>&lt;</a:t>
            </a:r>
            <a:r>
              <a:rPr u="sng">
                <a:solidFill>
                  <a:srgbClr val="0000FF"/>
                </a:solidFill>
                <a:uFill>
                  <a:solidFill>
                    <a:srgbClr val="0000FF"/>
                  </a:solidFill>
                </a:uFill>
                <a:hlinkClick r:id="rId2" invalidUrl="" action="" tgtFrame="" tooltip="" history="1" highlightClick="0" endSnd="0"/>
              </a:rPr>
              <a:t>https://delong.typepad.com/files/berry-smith.pdf</a:t>
            </a:r>
            <a:r>
              <a:t>&gt;</a:t>
            </a:r>
          </a:p>
          <a:p>
            <a:pPr marL="214162" indent="-214162" defTabSz="406908">
              <a:spcBef>
                <a:spcPts val="0"/>
              </a:spcBef>
              <a:buFontTx/>
              <a:defRPr sz="1779">
                <a:latin typeface="Times New Roman"/>
                <a:ea typeface="Times New Roman"/>
                <a:cs typeface="Times New Roman"/>
                <a:sym typeface="Times New Roman"/>
              </a:defRPr>
            </a:pPr>
            <a:r>
              <a:t>The market economy as a game changer</a:t>
            </a:r>
          </a:p>
          <a:p>
            <a:pPr marL="214162" indent="-214162" defTabSz="406908">
              <a:spcBef>
                <a:spcPts val="0"/>
              </a:spcBef>
              <a:buFontTx/>
              <a:defRPr sz="1779">
                <a:latin typeface="Times New Roman"/>
                <a:ea typeface="Times New Roman"/>
                <a:cs typeface="Times New Roman"/>
                <a:sym typeface="Times New Roman"/>
              </a:defRPr>
            </a:pPr>
            <a:r>
              <a:t>Commercial society:</a:t>
            </a:r>
          </a:p>
          <a:p>
            <a:pPr lvl="1" marL="553252" indent="-214162" defTabSz="406908">
              <a:spcBef>
                <a:spcPts val="0"/>
              </a:spcBef>
              <a:buFontTx/>
              <a:buChar char="•"/>
              <a:defRPr sz="1779">
                <a:latin typeface="Times New Roman"/>
                <a:ea typeface="Times New Roman"/>
                <a:cs typeface="Times New Roman"/>
                <a:sym typeface="Times New Roman"/>
              </a:defRPr>
            </a:pPr>
            <a:r>
              <a:t>Hunter, shepherd, agricultural, and commercial stages…</a:t>
            </a:r>
          </a:p>
          <a:p>
            <a:pPr lvl="1" marL="553252" indent="-214162" defTabSz="406908">
              <a:spcBef>
                <a:spcPts val="0"/>
              </a:spcBef>
              <a:buFontTx/>
              <a:buChar char="•"/>
              <a:defRPr sz="1779">
                <a:latin typeface="Times New Roman"/>
                <a:ea typeface="Times New Roman"/>
                <a:cs typeface="Times New Roman"/>
                <a:sym typeface="Times New Roman"/>
              </a:defRPr>
            </a:pPr>
            <a:r>
              <a:t>“It is Smith’s explicit reference to a ‘commercial society’ that is distinctive and Smith here is a pioneer…”</a:t>
            </a:r>
          </a:p>
          <a:p>
            <a:pPr lvl="1" marL="553252" indent="-214162" defTabSz="406908">
              <a:spcBef>
                <a:spcPts val="0"/>
              </a:spcBef>
              <a:buFontTx/>
              <a:buChar char="•"/>
              <a:defRPr sz="1779">
                <a:latin typeface="Times New Roman"/>
                <a:ea typeface="Times New Roman"/>
                <a:cs typeface="Times New Roman"/>
                <a:sym typeface="Times New Roman"/>
              </a:defRPr>
            </a:pPr>
            <a:r>
              <a:t>Agrarian-Age power lies with the owners of land, and government is ‘a combination of the rich to oppress the poor’</a:t>
            </a:r>
          </a:p>
          <a:p>
            <a:pPr lvl="1" marL="553252" indent="-214162" defTabSz="406908">
              <a:spcBef>
                <a:spcPts val="0"/>
              </a:spcBef>
              <a:buFontTx/>
              <a:buChar char="•"/>
              <a:defRPr sz="1779">
                <a:latin typeface="Times New Roman"/>
                <a:ea typeface="Times New Roman"/>
                <a:cs typeface="Times New Roman"/>
                <a:sym typeface="Times New Roman"/>
              </a:defRPr>
            </a:pPr>
            <a:r>
              <a:t>Commercial society sees the growth of the rule of law—and a government that can enforce its property-rights order against local notables, roving bandits, </a:t>
            </a:r>
            <a:r>
              <a:rPr i="1"/>
              <a:t>and its own functionaries…</a:t>
            </a:r>
          </a:p>
          <a:p>
            <a:pPr lvl="1" marL="553252" indent="-214162" defTabSz="406908">
              <a:spcBef>
                <a:spcPts val="0"/>
              </a:spcBef>
              <a:buFontTx/>
              <a:buChar char="•"/>
              <a:defRPr sz="1779">
                <a:latin typeface="Times New Roman"/>
                <a:ea typeface="Times New Roman"/>
                <a:cs typeface="Times New Roman"/>
                <a:sym typeface="Times New Roman"/>
              </a:defRPr>
            </a:pPr>
          </a:p>
          <a:p>
            <a:pPr lvl="1" marL="553252" indent="-214162" defTabSz="406908">
              <a:spcBef>
                <a:spcPts val="0"/>
              </a:spcBef>
              <a:buFontTx/>
              <a:buChar char="•"/>
              <a:defRPr sz="1779">
                <a:latin typeface="Times New Roman"/>
                <a:ea typeface="Times New Roman"/>
                <a:cs typeface="Times New Roman"/>
                <a:sym typeface="Times New Roman"/>
              </a:defRPr>
            </a:pPr>
          </a:p>
          <a:p>
            <a:pPr marL="214162" indent="-214162" defTabSz="406908">
              <a:spcBef>
                <a:spcPts val="0"/>
              </a:spcBef>
              <a:buFontTx/>
              <a:defRPr sz="1779">
                <a:latin typeface="Times New Roman"/>
                <a:ea typeface="Times New Roman"/>
                <a:cs typeface="Times New Roman"/>
                <a:sym typeface="Times New Roman"/>
              </a:defRPr>
            </a:pPr>
          </a:p>
          <a:p>
            <a:pPr marL="0" indent="0" defTabSz="406908">
              <a:spcBef>
                <a:spcPts val="0"/>
              </a:spcBef>
              <a:buSzTx/>
              <a:buFontTx/>
              <a:buNone/>
              <a:defRPr b="1" sz="2136">
                <a:latin typeface="+mj-lt"/>
                <a:ea typeface="+mj-ea"/>
                <a:cs typeface="+mj-cs"/>
                <a:sym typeface="Helvetica"/>
              </a:defRPr>
            </a:pPr>
          </a:p>
        </p:txBody>
      </p:sp>
      <p:sp>
        <p:nvSpPr>
          <p:cNvPr id="258" name="Review: Adam Smith"/>
          <p:cNvSpPr txBox="1"/>
          <p:nvPr>
            <p:ph type="title" idx="4294967295"/>
          </p:nvPr>
        </p:nvSpPr>
        <p:spPr>
          <a:xfrm>
            <a:off x="277663" y="-1"/>
            <a:ext cx="8572501" cy="1270001"/>
          </a:xfrm>
          <a:prstGeom prst="rect">
            <a:avLst/>
          </a:prstGeom>
        </p:spPr>
        <p:txBody>
          <a:bodyPr>
            <a:normAutofit fontScale="100000" lnSpcReduction="0"/>
          </a:bodyPr>
          <a:lstStyle>
            <a:lvl1pPr>
              <a:defRPr sz="6000">
                <a:latin typeface="+mj-lt"/>
                <a:ea typeface="+mj-ea"/>
                <a:cs typeface="+mj-cs"/>
                <a:sym typeface="Helvetica"/>
              </a:defRPr>
            </a:lvl1pPr>
          </a:lstStyle>
          <a:p>
            <a:pPr/>
            <a:r>
              <a:t>Review: Adam Smith</a:t>
            </a:r>
          </a:p>
        </p:txBody>
      </p:sp>
      <p:sp>
        <p:nvSpPr>
          <p:cNvPr id="259" name="10:15-10:35"/>
          <p:cNvSpPr txBox="1"/>
          <p:nvPr/>
        </p:nvSpPr>
        <p:spPr>
          <a:xfrm>
            <a:off x="-1" y="6487159"/>
            <a:ext cx="1620925" cy="3484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Times New Roman"/>
                <a:ea typeface="Times New Roman"/>
                <a:cs typeface="Times New Roman"/>
                <a:sym typeface="Times New Roman"/>
              </a:defRPr>
            </a:lvl1pPr>
          </a:lstStyle>
          <a:p>
            <a:pPr/>
            <a:r>
              <a:t>10:15-10:35</a:t>
            </a:r>
          </a:p>
        </p:txBody>
      </p:sp>
    </p:spTree>
  </p:cSld>
  <p:clrMapOvr>
    <a:masterClrMapping/>
  </p:clrMapOvr>
  <p:transition xmlns:p14="http://schemas.microsoft.com/office/powerpoint/2010/main" spd="med" advClick="1"/>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1" name="Friedrich Engels:…"/>
          <p:cNvSpPr txBox="1"/>
          <p:nvPr>
            <p:ph type="body" idx="4294967295"/>
          </p:nvPr>
        </p:nvSpPr>
        <p:spPr>
          <a:xfrm>
            <a:off x="277663" y="1267122"/>
            <a:ext cx="8572501" cy="5080001"/>
          </a:xfrm>
          <a:prstGeom prst="rect">
            <a:avLst/>
          </a:prstGeom>
        </p:spPr>
        <p:txBody>
          <a:bodyPr>
            <a:normAutofit fontScale="100000" lnSpcReduction="0"/>
          </a:bodyPr>
          <a:lstStyle/>
          <a:p>
            <a:pPr marL="0" indent="0">
              <a:spcBef>
                <a:spcPts val="0"/>
              </a:spcBef>
              <a:buSzTx/>
              <a:buFontTx/>
              <a:buNone/>
              <a:defRPr b="1" sz="2400">
                <a:latin typeface="+mj-lt"/>
                <a:ea typeface="+mj-ea"/>
                <a:cs typeface="+mj-cs"/>
                <a:sym typeface="Helvetica"/>
              </a:defRPr>
            </a:pPr>
            <a:r>
              <a:t>Friedrich Engels:</a:t>
            </a:r>
          </a:p>
          <a:p>
            <a:pPr marL="240631" indent="-240631">
              <a:spcBef>
                <a:spcPts val="0"/>
              </a:spcBef>
              <a:buFontTx/>
              <a:defRPr sz="2000">
                <a:latin typeface="Times New Roman"/>
                <a:ea typeface="Times New Roman"/>
                <a:cs typeface="Times New Roman"/>
                <a:sym typeface="Times New Roman"/>
              </a:defRPr>
            </a:pPr>
            <a:r>
              <a:t>“Exceptional periods, however, occur when the warring classes are so nearly equal in forces that the state power, as apparent mediator, acquires for the moment a certain independence in relation to both. This applies to the absolute monarchy of the seventeenth and eighteenth centuries, which balances the nobility and the bourgeoisie against one another; and to the Bonapartism of the First and particularly of the Second French Empire, which played off the proletariat against the bourgeoisie and the bourgeoisie against the proletariat. The latest achievement in this line, in which ruler and ruled look equally comic, is the new German Empire of the Bismarckian nation; here the capitalists and the workers are balanced against one another and both of them fleeced for the benefit of the decayed Prussian cabbage lords…” </a:t>
            </a:r>
            <a:r>
              <a:rPr i="1"/>
              <a:t>Origin of the Family…</a:t>
            </a:r>
          </a:p>
          <a:p>
            <a:pPr marL="240631" indent="-240631">
              <a:spcBef>
                <a:spcPts val="0"/>
              </a:spcBef>
              <a:buFontTx/>
              <a:defRPr sz="2000">
                <a:latin typeface="Times New Roman"/>
                <a:ea typeface="Times New Roman"/>
                <a:cs typeface="Times New Roman"/>
                <a:sym typeface="Times New Roman"/>
              </a:defRPr>
            </a:pPr>
            <a:r>
              <a:t>It was in the kings’ and their bureaucracies’ interests—and they were (sometimes) able to make it stick.</a:t>
            </a:r>
          </a:p>
        </p:txBody>
      </p:sp>
      <p:sp>
        <p:nvSpPr>
          <p:cNvPr id="262" name="Why the Emergence of “Commercial Society”"/>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0080"/>
                </a:solidFill>
                <a:latin typeface="+mj-lt"/>
                <a:ea typeface="+mj-ea"/>
                <a:cs typeface="+mj-cs"/>
                <a:sym typeface="Helvetica"/>
              </a:defRPr>
            </a:lvl1pPr>
          </a:lstStyle>
          <a:p>
            <a:pPr/>
            <a:r>
              <a:t>Why the Emergence of “Commercial Society”</a:t>
            </a:r>
          </a:p>
        </p:txBody>
      </p:sp>
      <p:sp>
        <p:nvSpPr>
          <p:cNvPr id="263" name="10:15-10:35"/>
          <p:cNvSpPr txBox="1"/>
          <p:nvPr/>
        </p:nvSpPr>
        <p:spPr>
          <a:xfrm>
            <a:off x="-1" y="6487159"/>
            <a:ext cx="1620925" cy="3484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Times New Roman"/>
                <a:ea typeface="Times New Roman"/>
                <a:cs typeface="Times New Roman"/>
                <a:sym typeface="Times New Roman"/>
              </a:defRPr>
            </a:lvl1pPr>
          </a:lstStyle>
          <a:p>
            <a:pPr/>
            <a:r>
              <a:t>10:15-10:35</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4" name="Big Ideas: Lecture 13: American Ascendancy"/>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lvl1pPr>
          </a:lstStyle>
          <a:p>
            <a:pPr/>
            <a:r>
              <a:t>Big Ideas: Lecture 13: American Ascendancy</a:t>
            </a:r>
          </a:p>
        </p:txBody>
      </p:sp>
      <p:sp>
        <p:nvSpPr>
          <p:cNvPr id="55" name="Takeaways from last lecture:…"/>
          <p:cNvSpPr txBox="1"/>
          <p:nvPr>
            <p:ph type="body" idx="4294967295"/>
          </p:nvPr>
        </p:nvSpPr>
        <p:spPr>
          <a:xfrm>
            <a:off x="277663" y="1270000"/>
            <a:ext cx="8572501" cy="5080000"/>
          </a:xfrm>
          <a:prstGeom prst="rect">
            <a:avLst/>
          </a:prstGeom>
        </p:spPr>
        <p:txBody>
          <a:bodyPr>
            <a:normAutofit fontScale="100000" lnSpcReduction="0"/>
          </a:bodyPr>
          <a:lstStyle/>
          <a:p>
            <a:pPr marL="0" indent="0">
              <a:spcBef>
                <a:spcPts val="1200"/>
              </a:spcBef>
              <a:buSzTx/>
              <a:buFontTx/>
              <a:buNone/>
              <a:defRPr sz="2400">
                <a:latin typeface="+mj-lt"/>
                <a:ea typeface="+mj-ea"/>
                <a:cs typeface="+mj-cs"/>
                <a:sym typeface="Helvetica"/>
              </a:defRPr>
            </a:pPr>
            <a:r>
              <a:rPr b="1"/>
              <a:t>Takeaways from last lecture:</a:t>
            </a:r>
          </a:p>
          <a:p>
            <a:pPr marL="320842" indent="-320842">
              <a:spcBef>
                <a:spcPts val="1200"/>
              </a:spcBef>
              <a:buFontTx/>
              <a:buAutoNum type="arabicPeriod" startAt="1"/>
              <a:defRPr sz="2400">
                <a:latin typeface="Times New Roman"/>
                <a:ea typeface="Times New Roman"/>
                <a:cs typeface="Times New Roman"/>
                <a:sym typeface="Times New Roman"/>
              </a:defRPr>
            </a:pPr>
            <a:r>
              <a:t>Give me five…</a:t>
            </a:r>
          </a:p>
        </p:txBody>
      </p:sp>
    </p:spTree>
  </p:cSld>
  <p:clrMapOvr>
    <a:masterClrMapping/>
  </p:clrMapOvr>
  <p:transition xmlns:p14="http://schemas.microsoft.com/office/powerpoint/2010/main" spd="med" advClick="1"/>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5" name="Adam Smith, according to Berry:…"/>
          <p:cNvSpPr txBox="1"/>
          <p:nvPr>
            <p:ph type="body" idx="4294967295"/>
          </p:nvPr>
        </p:nvSpPr>
        <p:spPr>
          <a:xfrm>
            <a:off x="277663" y="1267122"/>
            <a:ext cx="8572501" cy="5080001"/>
          </a:xfrm>
          <a:prstGeom prst="rect">
            <a:avLst/>
          </a:prstGeom>
        </p:spPr>
        <p:txBody>
          <a:bodyPr>
            <a:normAutofit fontScale="100000" lnSpcReduction="0"/>
          </a:bodyPr>
          <a:lstStyle/>
          <a:p>
            <a:pPr marL="0" indent="0" defTabSz="365760">
              <a:spcBef>
                <a:spcPts val="0"/>
              </a:spcBef>
              <a:buSzTx/>
              <a:buFontTx/>
              <a:buNone/>
              <a:defRPr b="1" sz="1920">
                <a:latin typeface="+mj-lt"/>
                <a:ea typeface="+mj-ea"/>
                <a:cs typeface="+mj-cs"/>
                <a:sym typeface="Helvetica"/>
              </a:defRPr>
            </a:pPr>
            <a:r>
              <a:t>Adam Smith, according to Berry:</a:t>
            </a:r>
          </a:p>
          <a:p>
            <a:pPr marL="192505" indent="-192505" defTabSz="365760">
              <a:spcBef>
                <a:spcPts val="0"/>
              </a:spcBef>
              <a:buFontTx/>
              <a:defRPr sz="1600">
                <a:latin typeface="Times New Roman"/>
                <a:ea typeface="Times New Roman"/>
                <a:cs typeface="Times New Roman"/>
                <a:sym typeface="Times New Roman"/>
              </a:defRPr>
            </a:pPr>
            <a:r>
              <a:t>“The feudal lords were masters… settled disputes, enforced discipline, and commanded their tenants to fight on their behalf….. [But] when foreign commerce introduced… what Smith deliberately calls frivolous and useless goods (he mentions diamond buckles) the lords sold off their land or granted long leases… undermine[d] their power to command and their ability to act as judges because those who had been previously dependent became independent: ‘For the gratification of the most childish, the meanest and the most sordid of all vanities’… these landlords gradually bartered away their whole power and authority (WN 419)…</a:t>
            </a:r>
          </a:p>
          <a:p>
            <a:pPr marL="192505" indent="-192505" defTabSz="365760">
              <a:spcBef>
                <a:spcPts val="0"/>
              </a:spcBef>
              <a:buFontTx/>
              <a:defRPr sz="1600">
                <a:latin typeface="Times New Roman"/>
                <a:ea typeface="Times New Roman"/>
                <a:cs typeface="Times New Roman"/>
                <a:sym typeface="Times New Roman"/>
              </a:defRPr>
            </a:pPr>
            <a:r>
              <a:t>“Smith calls this change a ‘revolution of the greatest importance to the publick happiness’ (WN 422)</a:t>
            </a:r>
          </a:p>
          <a:p>
            <a:pPr lvl="1" marL="497305" indent="-192505" defTabSz="365760">
              <a:spcBef>
                <a:spcPts val="0"/>
              </a:spcBef>
              <a:buFontTx/>
              <a:buChar char="•"/>
              <a:defRPr sz="1600">
                <a:latin typeface="Times New Roman"/>
                <a:ea typeface="Times New Roman"/>
                <a:cs typeface="Times New Roman"/>
                <a:sym typeface="Times New Roman"/>
              </a:defRPr>
            </a:pPr>
            <a:r>
              <a:t>But it was not brought about with the deliberate aim to further the public good…</a:t>
            </a:r>
          </a:p>
          <a:p>
            <a:pPr lvl="1" marL="497305" indent="-192505" defTabSz="365760">
              <a:spcBef>
                <a:spcPts val="0"/>
              </a:spcBef>
              <a:buFontTx/>
              <a:buChar char="•"/>
              <a:defRPr sz="1600">
                <a:latin typeface="Times New Roman"/>
                <a:ea typeface="Times New Roman"/>
                <a:cs typeface="Times New Roman"/>
                <a:sym typeface="Times New Roman"/>
              </a:defRPr>
            </a:pPr>
            <a:r>
              <a:t>It was, rather, an example of unintended consequences.</a:t>
            </a:r>
          </a:p>
          <a:p>
            <a:pPr marL="192505" indent="-192505" defTabSz="365760">
              <a:spcBef>
                <a:spcPts val="0"/>
              </a:spcBef>
              <a:buFontTx/>
              <a:defRPr sz="1600">
                <a:latin typeface="Times New Roman"/>
                <a:ea typeface="Times New Roman"/>
                <a:cs typeface="Times New Roman"/>
                <a:sym typeface="Times New Roman"/>
              </a:defRPr>
            </a:pPr>
            <a:r>
              <a:t>This made possible the ‘regular administration of justice’. </a:t>
            </a:r>
          </a:p>
          <a:p>
            <a:pPr marL="192505" indent="-192505" defTabSz="365760">
              <a:spcBef>
                <a:spcPts val="0"/>
              </a:spcBef>
              <a:buFontTx/>
              <a:defRPr sz="1600">
                <a:latin typeface="Times New Roman"/>
                <a:ea typeface="Times New Roman"/>
                <a:cs typeface="Times New Roman"/>
                <a:sym typeface="Times New Roman"/>
              </a:defRPr>
            </a:pPr>
            <a:r>
              <a:t>The establishment of that uniformity is crucial</a:t>
            </a:r>
          </a:p>
          <a:p>
            <a:pPr marL="192505" indent="-192505" defTabSz="365760">
              <a:spcBef>
                <a:spcPts val="0"/>
              </a:spcBef>
              <a:buFontTx/>
              <a:defRPr sz="1600">
                <a:latin typeface="Times New Roman"/>
                <a:ea typeface="Times New Roman"/>
                <a:cs typeface="Times New Roman"/>
                <a:sym typeface="Times New Roman"/>
              </a:defRPr>
            </a:pPr>
            <a:r>
              <a:t>Without it a commercial society is not possible</a:t>
            </a:r>
          </a:p>
          <a:p>
            <a:pPr marL="192505" indent="-192505" defTabSz="365760">
              <a:spcBef>
                <a:spcPts val="0"/>
              </a:spcBef>
              <a:buFontTx/>
              <a:defRPr sz="1600">
                <a:latin typeface="Times New Roman"/>
                <a:ea typeface="Times New Roman"/>
                <a:cs typeface="Times New Roman"/>
                <a:sym typeface="Times New Roman"/>
              </a:defRPr>
            </a:pPr>
          </a:p>
          <a:p>
            <a:pPr lvl="1" marL="497305" indent="-192505" defTabSz="365760">
              <a:spcBef>
                <a:spcPts val="0"/>
              </a:spcBef>
              <a:buFontTx/>
              <a:buChar char="•"/>
              <a:defRPr sz="1600">
                <a:latin typeface="Times New Roman"/>
                <a:ea typeface="Times New Roman"/>
                <a:cs typeface="Times New Roman"/>
                <a:sym typeface="Times New Roman"/>
              </a:defRPr>
            </a:pPr>
          </a:p>
          <a:p>
            <a:pPr lvl="1" marL="497305" indent="-192505" defTabSz="365760">
              <a:spcBef>
                <a:spcPts val="0"/>
              </a:spcBef>
              <a:buFontTx/>
              <a:buChar char="•"/>
              <a:defRPr sz="1600">
                <a:latin typeface="Times New Roman"/>
                <a:ea typeface="Times New Roman"/>
                <a:cs typeface="Times New Roman"/>
                <a:sym typeface="Times New Roman"/>
              </a:defRPr>
            </a:pPr>
          </a:p>
          <a:p>
            <a:pPr marL="192505" indent="-192505" defTabSz="365760">
              <a:spcBef>
                <a:spcPts val="0"/>
              </a:spcBef>
              <a:buFontTx/>
              <a:defRPr sz="1600">
                <a:latin typeface="Times New Roman"/>
                <a:ea typeface="Times New Roman"/>
                <a:cs typeface="Times New Roman"/>
                <a:sym typeface="Times New Roman"/>
              </a:defRPr>
            </a:pPr>
          </a:p>
          <a:p>
            <a:pPr marL="0" indent="0" defTabSz="365760">
              <a:spcBef>
                <a:spcPts val="0"/>
              </a:spcBef>
              <a:buSzTx/>
              <a:buFontTx/>
              <a:buNone/>
              <a:defRPr b="1" sz="1920">
                <a:latin typeface="+mj-lt"/>
                <a:ea typeface="+mj-ea"/>
                <a:cs typeface="+mj-cs"/>
                <a:sym typeface="Helvetica"/>
              </a:defRPr>
            </a:pPr>
          </a:p>
        </p:txBody>
      </p:sp>
      <p:sp>
        <p:nvSpPr>
          <p:cNvPr id="266" name="Why the Emergence of “Commercial Society” II"/>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0080"/>
                </a:solidFill>
                <a:latin typeface="+mj-lt"/>
                <a:ea typeface="+mj-ea"/>
                <a:cs typeface="+mj-cs"/>
                <a:sym typeface="Helvetica"/>
              </a:defRPr>
            </a:lvl1pPr>
          </a:lstStyle>
          <a:p>
            <a:pPr/>
            <a:r>
              <a:t>Why the Emergence of “Commercial Society” II</a:t>
            </a:r>
          </a:p>
        </p:txBody>
      </p:sp>
      <p:sp>
        <p:nvSpPr>
          <p:cNvPr id="267" name="10:15-10:35"/>
          <p:cNvSpPr txBox="1"/>
          <p:nvPr/>
        </p:nvSpPr>
        <p:spPr>
          <a:xfrm>
            <a:off x="-1" y="6487159"/>
            <a:ext cx="1620925" cy="3484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Times New Roman"/>
                <a:ea typeface="Times New Roman"/>
                <a:cs typeface="Times New Roman"/>
                <a:sym typeface="Times New Roman"/>
              </a:defRPr>
            </a:lvl1pPr>
          </a:lstStyle>
          <a:p>
            <a:pPr/>
            <a:r>
              <a:t>10:15-10:35</a:t>
            </a:r>
          </a:p>
        </p:txBody>
      </p:sp>
    </p:spTree>
  </p:cSld>
  <p:clrMapOvr>
    <a:masterClrMapping/>
  </p:clrMapOvr>
  <p:transition xmlns:p14="http://schemas.microsoft.com/office/powerpoint/2010/main" spd="med" advClick="1"/>
</p:sld>
</file>

<file path=ppt/slides/slide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9" name="Commercial Revolution Prosperity:…"/>
          <p:cNvSpPr txBox="1"/>
          <p:nvPr>
            <p:ph type="body" idx="4294967295"/>
          </p:nvPr>
        </p:nvSpPr>
        <p:spPr>
          <a:xfrm>
            <a:off x="277663" y="1267122"/>
            <a:ext cx="8572501" cy="5080001"/>
          </a:xfrm>
          <a:prstGeom prst="rect">
            <a:avLst/>
          </a:prstGeom>
        </p:spPr>
        <p:txBody>
          <a:bodyPr>
            <a:normAutofit fontScale="100000" lnSpcReduction="0"/>
          </a:bodyPr>
          <a:lstStyle/>
          <a:p>
            <a:pPr marL="0" indent="0" defTabSz="224027">
              <a:spcBef>
                <a:spcPts val="0"/>
              </a:spcBef>
              <a:buSzTx/>
              <a:buFontTx/>
              <a:buNone/>
              <a:defRPr b="1" sz="2352">
                <a:latin typeface="+mj-lt"/>
                <a:ea typeface="+mj-ea"/>
                <a:cs typeface="+mj-cs"/>
                <a:sym typeface="Helvetica"/>
              </a:defRPr>
            </a:pPr>
            <a:r>
              <a:t>Commercial Revolution Prosperity:</a:t>
            </a:r>
          </a:p>
          <a:p>
            <a:pPr marL="196515" indent="-196515" defTabSz="224027">
              <a:spcBef>
                <a:spcPts val="500"/>
              </a:spcBef>
              <a:buFontTx/>
              <a:defRPr sz="1764">
                <a:latin typeface="Times New Roman"/>
                <a:ea typeface="Times New Roman"/>
                <a:cs typeface="Times New Roman"/>
                <a:sym typeface="Times New Roman"/>
              </a:defRPr>
            </a:pPr>
            <a:r>
              <a:t>“Universal opulence which extends itself to the lowest ranks of the people…”</a:t>
            </a:r>
          </a:p>
          <a:p>
            <a:pPr marL="196515" indent="-196515" defTabSz="224027">
              <a:spcBef>
                <a:spcPts val="500"/>
              </a:spcBef>
              <a:buFontTx/>
              <a:defRPr sz="1764">
                <a:latin typeface="Times New Roman"/>
                <a:ea typeface="Times New Roman"/>
                <a:cs typeface="Times New Roman"/>
                <a:sym typeface="Times New Roman"/>
              </a:defRPr>
            </a:pPr>
            <a:r>
              <a:t>Because of the division of labor…</a:t>
            </a:r>
          </a:p>
          <a:p>
            <a:pPr marL="196515" indent="-196515" defTabSz="224027">
              <a:spcBef>
                <a:spcPts val="500"/>
              </a:spcBef>
              <a:buFontTx/>
              <a:defRPr sz="1764">
                <a:latin typeface="Times New Roman"/>
                <a:ea typeface="Times New Roman"/>
                <a:cs typeface="Times New Roman"/>
                <a:sym typeface="Times New Roman"/>
              </a:defRPr>
            </a:pPr>
            <a:r>
              <a:t>Possible only in a well-governed society…</a:t>
            </a:r>
          </a:p>
          <a:p>
            <a:pPr marL="196515" indent="-196515" defTabSz="224027">
              <a:spcBef>
                <a:spcPts val="500"/>
              </a:spcBef>
              <a:buFontTx/>
              <a:defRPr sz="1764">
                <a:latin typeface="Times New Roman"/>
                <a:ea typeface="Times New Roman"/>
                <a:cs typeface="Times New Roman"/>
                <a:sym typeface="Times New Roman"/>
              </a:defRPr>
            </a:pPr>
            <a:r>
              <a:t>Berry: “Through the division of labour ten individuals could make 48,000 pins a day—equivalent to 4,800 each. But if each individual performed all the tasks required (drawing, straightening, cutting, pointing the wire, and so on) then less than twenty would have been manufactured. He gives three reasons for this: increased dexterity that comes from reducing each individual’s task to ‘one simple operation’; time-saving that stems from not having to transfer from one task to the next; and inventing better ways of executing the task prompted by the concentration on one task…”</a:t>
            </a:r>
          </a:p>
          <a:p>
            <a:pPr marL="196515" indent="-196515" defTabSz="224027">
              <a:spcBef>
                <a:spcPts val="500"/>
              </a:spcBef>
              <a:buFontTx/>
              <a:defRPr sz="1764">
                <a:latin typeface="Times New Roman"/>
                <a:ea typeface="Times New Roman"/>
                <a:cs typeface="Times New Roman"/>
                <a:sym typeface="Times New Roman"/>
              </a:defRPr>
            </a:pPr>
            <a:r>
              <a:t>Division of labor depends on the extent of the market…</a:t>
            </a:r>
          </a:p>
          <a:p>
            <a:pPr marL="196515" indent="-196515" defTabSz="224027">
              <a:spcBef>
                <a:spcPts val="500"/>
              </a:spcBef>
              <a:buFontTx/>
              <a:defRPr sz="1764">
                <a:latin typeface="Times New Roman"/>
                <a:ea typeface="Times New Roman"/>
                <a:cs typeface="Times New Roman"/>
                <a:sym typeface="Times New Roman"/>
              </a:defRPr>
            </a:pPr>
            <a:r>
              <a:t>And self-interest: “it is not from the benevolence of the butcher, the brewer or the baker that we expect our dinner, but from their regard to their own interest. We address ourselves not to their humanity but to their self- love and never talk to them of our own necessities but of their advantages. Nobody but a beggar chuses to depend chiefly upon the benevolence of his fellow-citizens…”</a:t>
            </a:r>
          </a:p>
        </p:txBody>
      </p:sp>
      <p:sp>
        <p:nvSpPr>
          <p:cNvPr id="270" name="Once You Have the Preconditions for “Commercial Society”…"/>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0080"/>
                </a:solidFill>
                <a:latin typeface="+mj-lt"/>
                <a:ea typeface="+mj-ea"/>
                <a:cs typeface="+mj-cs"/>
                <a:sym typeface="Helvetica"/>
              </a:defRPr>
            </a:lvl1pPr>
          </a:lstStyle>
          <a:p>
            <a:pPr/>
            <a:r>
              <a:t>Once You Have the Preconditions for “Commercial Society”…</a:t>
            </a:r>
          </a:p>
        </p:txBody>
      </p:sp>
      <p:sp>
        <p:nvSpPr>
          <p:cNvPr id="271" name="10:15-10:35"/>
          <p:cNvSpPr txBox="1"/>
          <p:nvPr/>
        </p:nvSpPr>
        <p:spPr>
          <a:xfrm>
            <a:off x="-1" y="6487159"/>
            <a:ext cx="1620925" cy="3484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Times New Roman"/>
                <a:ea typeface="Times New Roman"/>
                <a:cs typeface="Times New Roman"/>
                <a:sym typeface="Times New Roman"/>
              </a:defRPr>
            </a:lvl1pPr>
          </a:lstStyle>
          <a:p>
            <a:pPr/>
            <a:r>
              <a:t>10:15-10:35</a:t>
            </a:r>
          </a:p>
        </p:txBody>
      </p:sp>
    </p:spTree>
  </p:cSld>
  <p:clrMapOvr>
    <a:masterClrMapping/>
  </p:clrMapOvr>
  <p:transition xmlns:p14="http://schemas.microsoft.com/office/powerpoint/2010/main" spd="med" advClick="1"/>
</p:sld>
</file>

<file path=ppt/slides/slide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3" name="Depends on Universal Principles: Smith according to Berry:…"/>
          <p:cNvSpPr txBox="1"/>
          <p:nvPr>
            <p:ph type="body" idx="4294967295"/>
          </p:nvPr>
        </p:nvSpPr>
        <p:spPr>
          <a:xfrm>
            <a:off x="277663" y="1270000"/>
            <a:ext cx="8572501" cy="5080000"/>
          </a:xfrm>
          <a:prstGeom prst="rect">
            <a:avLst/>
          </a:prstGeom>
        </p:spPr>
        <p:txBody>
          <a:bodyPr>
            <a:normAutofit fontScale="100000" lnSpcReduction="0"/>
          </a:bodyPr>
          <a:lstStyle/>
          <a:p>
            <a:pPr marL="0" indent="0" defTabSz="182880">
              <a:buSzTx/>
              <a:buFontTx/>
              <a:buNone/>
              <a:defRPr b="1" sz="1920">
                <a:latin typeface="+mj-lt"/>
                <a:ea typeface="+mj-ea"/>
                <a:cs typeface="+mj-cs"/>
                <a:sym typeface="Helvetica"/>
              </a:defRPr>
            </a:pPr>
            <a:r>
              <a:t>Depends on Universal Principles: Smith according to Berry:</a:t>
            </a:r>
          </a:p>
          <a:p>
            <a:pPr marL="192505" indent="-192505" defTabSz="182880">
              <a:buFontTx/>
              <a:defRPr sz="1920">
                <a:latin typeface="Times New Roman"/>
                <a:ea typeface="Times New Roman"/>
                <a:cs typeface="Times New Roman"/>
                <a:sym typeface="Times New Roman"/>
              </a:defRPr>
            </a:pPr>
            <a:r>
              <a:t>A ‘science of human nature’.</a:t>
            </a:r>
          </a:p>
          <a:p>
            <a:pPr marL="192505" indent="-192505" defTabSz="182880">
              <a:buFontTx/>
              <a:defRPr sz="1920">
                <a:latin typeface="Times New Roman"/>
                <a:ea typeface="Times New Roman"/>
                <a:cs typeface="Times New Roman"/>
                <a:sym typeface="Times New Roman"/>
              </a:defRPr>
            </a:pPr>
            <a:r>
              <a:t>The self-interested hope of everyone to better their own condition. </a:t>
            </a:r>
          </a:p>
          <a:p>
            <a:pPr marL="192505" indent="-192505" defTabSz="182880">
              <a:buFontTx/>
              <a:defRPr sz="1920">
                <a:latin typeface="Times New Roman"/>
                <a:ea typeface="Times New Roman"/>
                <a:cs typeface="Times New Roman"/>
                <a:sym typeface="Times New Roman"/>
              </a:defRPr>
            </a:pPr>
            <a:r>
              <a:t>The moral principle that everyone is free.</a:t>
            </a:r>
          </a:p>
          <a:p>
            <a:pPr marL="192505" indent="-192505" defTabSz="182880">
              <a:buFontTx/>
              <a:defRPr sz="1920">
                <a:latin typeface="Times New Roman"/>
                <a:ea typeface="Times New Roman"/>
                <a:cs typeface="Times New Roman"/>
                <a:sym typeface="Times New Roman"/>
              </a:defRPr>
            </a:pPr>
            <a:r>
              <a:t>Individuals are the best judges of their own interests</a:t>
            </a:r>
          </a:p>
          <a:p>
            <a:pPr marL="192505" indent="-192505" defTabSz="182880">
              <a:buFontTx/>
              <a:defRPr sz="1920">
                <a:latin typeface="Times New Roman"/>
                <a:ea typeface="Times New Roman"/>
                <a:cs typeface="Times New Roman"/>
                <a:sym typeface="Times New Roman"/>
              </a:defRPr>
            </a:pPr>
            <a:r>
              <a:t>The outcomes of particular exchanges redound unintentionally to the general benefit.</a:t>
            </a:r>
          </a:p>
          <a:p>
            <a:pPr marL="192505" indent="-192505" defTabSz="182880">
              <a:buFontTx/>
              <a:defRPr sz="1920">
                <a:latin typeface="Times New Roman"/>
                <a:ea typeface="Times New Roman"/>
                <a:cs typeface="Times New Roman"/>
                <a:sym typeface="Times New Roman"/>
              </a:defRPr>
            </a:pPr>
            <a:r>
              <a:t>The ‘miserable poverty’ of the savage nations, as depicted in his Introduction, is left behind</a:t>
            </a:r>
          </a:p>
          <a:p>
            <a:pPr marL="192505" indent="-192505" defTabSz="182880">
              <a:buFontTx/>
              <a:defRPr sz="1920">
                <a:latin typeface="Times New Roman"/>
                <a:ea typeface="Times New Roman"/>
                <a:cs typeface="Times New Roman"/>
                <a:sym typeface="Times New Roman"/>
              </a:defRPr>
            </a:pPr>
            <a:r>
              <a:t>The twin blessings of opulence and freedom are experienced.</a:t>
            </a:r>
          </a:p>
          <a:p>
            <a:pPr marL="160421" indent="-160421" defTabSz="182880">
              <a:spcBef>
                <a:spcPts val="400"/>
              </a:spcBef>
              <a:buFontTx/>
              <a:defRPr sz="1920">
                <a:latin typeface="Times New Roman"/>
                <a:ea typeface="Times New Roman"/>
                <a:cs typeface="Times New Roman"/>
                <a:sym typeface="Times New Roman"/>
              </a:defRPr>
            </a:pPr>
          </a:p>
        </p:txBody>
      </p:sp>
      <p:pic>
        <p:nvPicPr>
          <p:cNvPr id="274" name="Image" descr="Image"/>
          <p:cNvPicPr>
            <a:picLocks noChangeAspect="1"/>
          </p:cNvPicPr>
          <p:nvPr/>
        </p:nvPicPr>
        <p:blipFill>
          <a:blip r:embed="rId2">
            <a:extLst/>
          </a:blip>
          <a:stretch>
            <a:fillRect/>
          </a:stretch>
        </p:blipFill>
        <p:spPr>
          <a:xfrm>
            <a:off x="277663" y="1269999"/>
            <a:ext cx="6651245" cy="4988435"/>
          </a:xfrm>
          <a:prstGeom prst="rect">
            <a:avLst/>
          </a:prstGeom>
          <a:ln w="12700">
            <a:miter lim="400000"/>
          </a:ln>
        </p:spPr>
      </p:pic>
      <p:sp>
        <p:nvSpPr>
          <p:cNvPr id="275" name="Smith’s “System of Natural Liberty”"/>
          <p:cNvSpPr txBox="1"/>
          <p:nvPr>
            <p:ph type="title" idx="4294967295"/>
          </p:nvPr>
        </p:nvSpPr>
        <p:spPr>
          <a:xfrm>
            <a:off x="277663" y="-1"/>
            <a:ext cx="8572501" cy="1270001"/>
          </a:xfrm>
          <a:prstGeom prst="rect">
            <a:avLst/>
          </a:prstGeom>
        </p:spPr>
        <p:txBody>
          <a:bodyPr>
            <a:normAutofit fontScale="100000" lnSpcReduction="0"/>
          </a:bodyPr>
          <a:lstStyle>
            <a:lvl1pPr defTabSz="297179">
              <a:defRPr sz="3900">
                <a:solidFill>
                  <a:srgbClr val="000080"/>
                </a:solidFill>
                <a:latin typeface="+mj-lt"/>
                <a:ea typeface="+mj-ea"/>
                <a:cs typeface="+mj-cs"/>
                <a:sym typeface="Helvetica"/>
              </a:defRPr>
            </a:lvl1pPr>
          </a:lstStyle>
          <a:p>
            <a:pPr/>
            <a:r>
              <a:t>Smith’s “System of Natural Liberty”</a:t>
            </a:r>
          </a:p>
        </p:txBody>
      </p:sp>
      <p:sp>
        <p:nvSpPr>
          <p:cNvPr id="276" name="10:15-10:35"/>
          <p:cNvSpPr txBox="1"/>
          <p:nvPr/>
        </p:nvSpPr>
        <p:spPr>
          <a:xfrm>
            <a:off x="-1" y="6487159"/>
            <a:ext cx="1620925" cy="3484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Times New Roman"/>
                <a:ea typeface="Times New Roman"/>
                <a:cs typeface="Times New Roman"/>
                <a:sym typeface="Times New Roman"/>
              </a:defRPr>
            </a:lvl1pPr>
          </a:lstStyle>
          <a:p>
            <a:pPr/>
            <a:r>
              <a:t>10:15-10:35</a:t>
            </a:r>
          </a:p>
        </p:txBody>
      </p:sp>
    </p:spTree>
  </p:cSld>
  <p:clrMapOvr>
    <a:masterClrMapping/>
  </p:clrMapOvr>
  <p:transition xmlns:p14="http://schemas.microsoft.com/office/powerpoint/2010/main" spd="med" advClick="1"/>
</p:sld>
</file>

<file path=ppt/slides/slide4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8" name="Review: Why Was Pre-Industrial Progress so Slow on Average?"/>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lvl1pPr>
          </a:lstStyle>
          <a:p>
            <a:pPr/>
            <a:r>
              <a:t>Review: Why Was Pre-Industrial Progress so Slow on Average?</a:t>
            </a:r>
          </a:p>
        </p:txBody>
      </p:sp>
      <p:sp>
        <p:nvSpPr>
          <p:cNvPr id="279" name="Our readings:…"/>
          <p:cNvSpPr txBox="1"/>
          <p:nvPr>
            <p:ph type="body" sz="half" idx="4294967295"/>
          </p:nvPr>
        </p:nvSpPr>
        <p:spPr>
          <a:xfrm>
            <a:off x="277663" y="1270000"/>
            <a:ext cx="4358967" cy="5310441"/>
          </a:xfrm>
          <a:prstGeom prst="rect">
            <a:avLst/>
          </a:prstGeom>
        </p:spPr>
        <p:txBody>
          <a:bodyPr>
            <a:normAutofit fontScale="100000" lnSpcReduction="0"/>
          </a:bodyPr>
          <a:lstStyle/>
          <a:p>
            <a:pPr marL="0" indent="0" defTabSz="356615">
              <a:spcBef>
                <a:spcPts val="900"/>
              </a:spcBef>
              <a:buSzTx/>
              <a:buFontTx/>
              <a:buNone/>
              <a:defRPr sz="1871">
                <a:latin typeface="+mj-lt"/>
                <a:ea typeface="+mj-ea"/>
                <a:cs typeface="+mj-cs"/>
                <a:sym typeface="Helvetica"/>
              </a:defRPr>
            </a:pPr>
            <a:r>
              <a:rPr b="1"/>
              <a:t>Our readings:</a:t>
            </a:r>
          </a:p>
          <a:p>
            <a:pPr marL="187692" indent="-187692" defTabSz="356615">
              <a:spcBef>
                <a:spcPts val="900"/>
              </a:spcBef>
              <a:buFontTx/>
              <a:defRPr sz="1871">
                <a:latin typeface="Times New Roman"/>
                <a:ea typeface="Times New Roman"/>
                <a:cs typeface="Times New Roman"/>
                <a:sym typeface="Times New Roman"/>
              </a:defRPr>
            </a:pPr>
            <a:r>
              <a:t>Willem M. Jongman (2007): Gibbon was Right: The Decline and Fall of the Roman Economy &lt;</a:t>
            </a:r>
            <a:r>
              <a:rPr u="sng">
                <a:solidFill>
                  <a:srgbClr val="0000FF"/>
                </a:solidFill>
                <a:uFill>
                  <a:solidFill>
                    <a:srgbClr val="0000FF"/>
                  </a:solidFill>
                </a:uFill>
                <a:hlinkClick r:id="rId2" invalidUrl="" action="" tgtFrame="" tooltip="" history="1" highlightClick="0" endSnd="0"/>
              </a:rPr>
              <a:t>https://delong.typepad.com/jongman-gibbon-was-right.pdf</a:t>
            </a:r>
            <a:r>
              <a:t>&gt;</a:t>
            </a:r>
          </a:p>
          <a:p>
            <a:pPr marL="187692" indent="-187692" defTabSz="356615">
              <a:spcBef>
                <a:spcPts val="900"/>
              </a:spcBef>
              <a:buFontTx/>
              <a:defRPr sz="1871">
                <a:latin typeface="Times New Roman"/>
                <a:ea typeface="Times New Roman"/>
                <a:cs typeface="Times New Roman"/>
                <a:sym typeface="Times New Roman"/>
              </a:defRPr>
            </a:pPr>
            <a:r>
              <a:t>Peter Temin: The Roman Market Economy, Roman Growth &lt;</a:t>
            </a:r>
            <a:r>
              <a:rPr u="sng">
                <a:solidFill>
                  <a:srgbClr val="0000FF"/>
                </a:solidFill>
                <a:uFill>
                  <a:solidFill>
                    <a:srgbClr val="0000FF"/>
                  </a:solidFill>
                </a:uFill>
                <a:hlinkClick r:id="rId3" invalidUrl="" action="" tgtFrame="" tooltip="" history="1" highlightClick="0" endSnd="0"/>
              </a:rPr>
              <a:t>https://delong.typepad.com/files/temin-roman-growth.pdf</a:t>
            </a:r>
            <a:r>
              <a:t>&gt;</a:t>
            </a:r>
          </a:p>
          <a:p>
            <a:pPr marL="187692" indent="-187692" defTabSz="356615">
              <a:spcBef>
                <a:spcPts val="900"/>
              </a:spcBef>
              <a:buFontTx/>
              <a:defRPr sz="1871">
                <a:latin typeface="Times New Roman"/>
                <a:ea typeface="Times New Roman"/>
                <a:cs typeface="Times New Roman"/>
                <a:sym typeface="Times New Roman"/>
              </a:defRPr>
            </a:pPr>
            <a:r>
              <a:t>Moses Finley: Technical Innovation and Economic Progress in the Ancient World &lt;</a:t>
            </a:r>
            <a:r>
              <a:rPr u="sng">
                <a:solidFill>
                  <a:srgbClr val="0000FF"/>
                </a:solidFill>
                <a:uFill>
                  <a:solidFill>
                    <a:srgbClr val="0000FF"/>
                  </a:solidFill>
                </a:uFill>
                <a:hlinkClick r:id="rId4" invalidUrl="" action="" tgtFrame="" tooltip="" history="1" highlightClick="0" endSnd="0"/>
              </a:rPr>
              <a:t>https://delong.typepad.com/finley-technical.pdf</a:t>
            </a:r>
            <a:r>
              <a:t>&gt;</a:t>
            </a:r>
          </a:p>
          <a:p>
            <a:pPr marL="187692" indent="-187692" defTabSz="356615">
              <a:spcBef>
                <a:spcPts val="900"/>
              </a:spcBef>
              <a:buFontTx/>
              <a:defRPr sz="1871">
                <a:latin typeface="Times New Roman"/>
                <a:ea typeface="Times New Roman"/>
                <a:cs typeface="Times New Roman"/>
                <a:sym typeface="Times New Roman"/>
              </a:defRPr>
            </a:pPr>
            <a:r>
              <a:t>Josh Ober (2019): Agamemnon's Cluelessness, selections &lt;</a:t>
            </a:r>
            <a:r>
              <a:rPr u="sng">
                <a:solidFill>
                  <a:srgbClr val="0000FF"/>
                </a:solidFill>
                <a:uFill>
                  <a:solidFill>
                    <a:srgbClr val="0000FF"/>
                  </a:solidFill>
                </a:uFill>
                <a:hlinkClick r:id="rId5" invalidUrl="" action="" tgtFrame="" tooltip="" history="1" highlightClick="0" endSnd="0"/>
              </a:rPr>
              <a:t>https://delong.typepad.com/files/ober-agamemnon-selections.pdf</a:t>
            </a:r>
            <a:r>
              <a:t>&gt;</a:t>
            </a:r>
          </a:p>
        </p:txBody>
      </p:sp>
      <p:pic>
        <p:nvPicPr>
          <p:cNvPr id="280" name="Image" descr="Image"/>
          <p:cNvPicPr>
            <a:picLocks noChangeAspect="1"/>
          </p:cNvPicPr>
          <p:nvPr/>
        </p:nvPicPr>
        <p:blipFill>
          <a:blip r:embed="rId6">
            <a:extLst/>
          </a:blip>
          <a:stretch>
            <a:fillRect/>
          </a:stretch>
        </p:blipFill>
        <p:spPr>
          <a:xfrm>
            <a:off x="4636629" y="1270000"/>
            <a:ext cx="4097499" cy="2258715"/>
          </a:xfrm>
          <a:prstGeom prst="rect">
            <a:avLst/>
          </a:prstGeom>
          <a:ln w="12700">
            <a:miter lim="400000"/>
          </a:ln>
        </p:spPr>
      </p:pic>
    </p:spTree>
  </p:cSld>
  <p:clrMapOvr>
    <a:masterClrMapping/>
  </p:clrMapOvr>
  <p:transition xmlns:p14="http://schemas.microsoft.com/office/powerpoint/2010/main" spd="med" advClick="1"/>
</p:sld>
</file>

<file path=ppt/slides/slide4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2" name="Potential Points of View"/>
          <p:cNvSpPr txBox="1"/>
          <p:nvPr>
            <p:ph type="title" idx="4294967295"/>
          </p:nvPr>
        </p:nvSpPr>
        <p:spPr>
          <a:xfrm>
            <a:off x="277663" y="-1"/>
            <a:ext cx="8572501" cy="1270001"/>
          </a:xfrm>
          <a:prstGeom prst="rect">
            <a:avLst/>
          </a:prstGeom>
        </p:spPr>
        <p:txBody>
          <a:bodyPr>
            <a:normAutofit fontScale="100000" lnSpcReduction="0"/>
          </a:bodyPr>
          <a:lstStyle>
            <a:lvl1pPr defTabSz="448055">
              <a:defRPr sz="5880">
                <a:solidFill>
                  <a:srgbClr val="000080"/>
                </a:solidFill>
              </a:defRPr>
            </a:lvl1pPr>
          </a:lstStyle>
          <a:p>
            <a:pPr/>
            <a:r>
              <a:t>Potential Points of View</a:t>
            </a:r>
          </a:p>
        </p:txBody>
      </p:sp>
      <p:sp>
        <p:nvSpPr>
          <p:cNvPr id="283" name="What are the possibilities here?:…"/>
          <p:cNvSpPr txBox="1"/>
          <p:nvPr>
            <p:ph type="body" idx="4294967295"/>
          </p:nvPr>
        </p:nvSpPr>
        <p:spPr>
          <a:xfrm>
            <a:off x="277663" y="1270000"/>
            <a:ext cx="8572501" cy="5346044"/>
          </a:xfrm>
          <a:prstGeom prst="rect">
            <a:avLst/>
          </a:prstGeom>
        </p:spPr>
        <p:txBody>
          <a:bodyPr>
            <a:normAutofit fontScale="100000" lnSpcReduction="0"/>
          </a:bodyPr>
          <a:lstStyle/>
          <a:p>
            <a:pPr marL="0" indent="0">
              <a:spcBef>
                <a:spcPts val="1200"/>
              </a:spcBef>
              <a:buSzTx/>
              <a:buFontTx/>
              <a:buNone/>
              <a:defRPr b="1" sz="2400">
                <a:latin typeface="+mj-lt"/>
                <a:ea typeface="+mj-ea"/>
                <a:cs typeface="+mj-cs"/>
                <a:sym typeface="Helvetica"/>
              </a:defRPr>
            </a:pPr>
            <a:r>
              <a:t>What are the possibilities here?:</a:t>
            </a:r>
          </a:p>
          <a:p>
            <a:pPr marL="240631" indent="-240631">
              <a:spcBef>
                <a:spcPts val="1200"/>
              </a:spcBef>
              <a:buFontTx/>
              <a:defRPr sz="2400">
                <a:latin typeface="Times New Roman"/>
                <a:ea typeface="Times New Roman"/>
                <a:cs typeface="Times New Roman"/>
                <a:sym typeface="Times New Roman"/>
              </a:defRPr>
            </a:pPr>
            <a:r>
              <a:t>No puzzle—given how few heads they had, and given the absence of printing and the difficulty of controlled experiments, it is a miracle that they managed to advance technology as far as they did as fast as they did… (Kremer)</a:t>
            </a:r>
          </a:p>
          <a:p>
            <a:pPr marL="240631" indent="-240631">
              <a:spcBef>
                <a:spcPts val="1200"/>
              </a:spcBef>
              <a:buFontTx/>
              <a:defRPr sz="2400">
                <a:latin typeface="Times New Roman"/>
                <a:ea typeface="Times New Roman"/>
                <a:cs typeface="Times New Roman"/>
                <a:sym typeface="Times New Roman"/>
              </a:defRPr>
            </a:pPr>
            <a:r>
              <a:t>No: there was something wrong. They had the wrong kind of society… (Finley, critiqued by Ober)</a:t>
            </a:r>
          </a:p>
          <a:p>
            <a:pPr marL="240631" indent="-240631">
              <a:spcBef>
                <a:spcPts val="1200"/>
              </a:spcBef>
              <a:buFontTx/>
              <a:defRPr sz="2400">
                <a:latin typeface="Times New Roman"/>
                <a:ea typeface="Times New Roman"/>
                <a:cs typeface="Times New Roman"/>
                <a:sym typeface="Times New Roman"/>
              </a:defRPr>
            </a:pPr>
            <a:r>
              <a:t>No: something went wrong: civilization seems to be progressing up to the year 1… 0.013%/yr… 0.030%/yr… 0.061%/yr… &amp; then it stalls out: instead of doubling to a Commercial Revolution rate of growth after the year 1, the rate of ideas growth halves again… (Jongman)</a:t>
            </a:r>
          </a:p>
        </p:txBody>
      </p:sp>
    </p:spTree>
  </p:cSld>
  <p:clrMapOvr>
    <a:masterClrMapping/>
  </p:clrMapOvr>
  <p:transition xmlns:p14="http://schemas.microsoft.com/office/powerpoint/2010/main" spd="med" advClick="1"/>
</p:sld>
</file>

<file path=ppt/slides/slide4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5" name="Our Four Readings"/>
          <p:cNvSpPr txBox="1"/>
          <p:nvPr>
            <p:ph type="title" idx="4294967295"/>
          </p:nvPr>
        </p:nvSpPr>
        <p:spPr>
          <a:xfrm>
            <a:off x="277663" y="-1"/>
            <a:ext cx="8572501" cy="1270001"/>
          </a:xfrm>
          <a:prstGeom prst="rect">
            <a:avLst/>
          </a:prstGeom>
        </p:spPr>
        <p:txBody>
          <a:bodyPr>
            <a:normAutofit fontScale="100000" lnSpcReduction="0"/>
          </a:bodyPr>
          <a:lstStyle>
            <a:lvl1pPr>
              <a:defRPr sz="6000">
                <a:solidFill>
                  <a:srgbClr val="000080"/>
                </a:solidFill>
              </a:defRPr>
            </a:lvl1pPr>
          </a:lstStyle>
          <a:p>
            <a:pPr/>
            <a:r>
              <a:t>Our Four Readings</a:t>
            </a:r>
          </a:p>
        </p:txBody>
      </p:sp>
      <p:sp>
        <p:nvSpPr>
          <p:cNvPr id="286" name="What possibilities do they argue for?:…"/>
          <p:cNvSpPr txBox="1"/>
          <p:nvPr>
            <p:ph type="body" idx="4294967295"/>
          </p:nvPr>
        </p:nvSpPr>
        <p:spPr>
          <a:xfrm>
            <a:off x="277663" y="1270000"/>
            <a:ext cx="8572501" cy="5346044"/>
          </a:xfrm>
          <a:prstGeom prst="rect">
            <a:avLst/>
          </a:prstGeom>
        </p:spPr>
        <p:txBody>
          <a:bodyPr>
            <a:normAutofit fontScale="100000" lnSpcReduction="0"/>
          </a:bodyPr>
          <a:lstStyle/>
          <a:p>
            <a:pPr marL="0" indent="0" defTabSz="219455">
              <a:spcBef>
                <a:spcPts val="500"/>
              </a:spcBef>
              <a:buSzTx/>
              <a:buFontTx/>
              <a:buNone/>
              <a:defRPr b="1" sz="1152">
                <a:latin typeface="+mj-lt"/>
                <a:ea typeface="+mj-ea"/>
                <a:cs typeface="+mj-cs"/>
                <a:sym typeface="Helvetica"/>
              </a:defRPr>
            </a:pPr>
            <a:r>
              <a:t>What possibilities do they argue for?:</a:t>
            </a:r>
          </a:p>
          <a:p>
            <a:pPr marL="115503" indent="-115503" defTabSz="219455">
              <a:spcBef>
                <a:spcPts val="500"/>
              </a:spcBef>
              <a:buFontTx/>
              <a:defRPr sz="1152">
                <a:latin typeface="Times New Roman"/>
                <a:ea typeface="Times New Roman"/>
                <a:cs typeface="Times New Roman"/>
                <a:sym typeface="Times New Roman"/>
              </a:defRPr>
            </a:pPr>
            <a:r>
              <a:t>Jongman: </a:t>
            </a:r>
          </a:p>
          <a:p>
            <a:pPr lvl="1" marL="298383" indent="-115503" defTabSz="219455">
              <a:spcBef>
                <a:spcPts val="500"/>
              </a:spcBef>
              <a:buFontTx/>
              <a:buChar char="•"/>
              <a:defRPr sz="1152">
                <a:latin typeface="Times New Roman"/>
                <a:ea typeface="Times New Roman"/>
                <a:cs typeface="Times New Roman"/>
                <a:sym typeface="Times New Roman"/>
              </a:defRPr>
            </a:pPr>
            <a:r>
              <a:t>“Population went down… production per man hour must have gone up…. The Roman Empire should have turned into a world of happy and prosperous peasants…. Reality was, of course, different… the emergence of a new social, political, and legal regime, where oppression replaces the entitlements of citizenship…”</a:t>
            </a:r>
          </a:p>
          <a:p>
            <a:pPr marL="115503" indent="-115503" defTabSz="219455">
              <a:spcBef>
                <a:spcPts val="500"/>
              </a:spcBef>
              <a:buFontTx/>
              <a:defRPr sz="1152">
                <a:latin typeface="Times New Roman"/>
                <a:ea typeface="Times New Roman"/>
                <a:cs typeface="Times New Roman"/>
                <a:sym typeface="Times New Roman"/>
              </a:defRPr>
            </a:pPr>
            <a:r>
              <a:t>Temin:</a:t>
            </a:r>
          </a:p>
          <a:p>
            <a:pPr lvl="1" marL="298383" indent="-115503" defTabSz="219455">
              <a:spcBef>
                <a:spcPts val="500"/>
              </a:spcBef>
              <a:buFontTx/>
              <a:buChar char="•"/>
              <a:defRPr sz="1152">
                <a:latin typeface="Times New Roman"/>
                <a:ea typeface="Times New Roman"/>
                <a:cs typeface="Times New Roman"/>
                <a:sym typeface="Times New Roman"/>
              </a:defRPr>
            </a:pPr>
            <a:r>
              <a:t>“The high ratio of wages to energy costs was not only absent in eighteenth-century continental Europe; it was absent as well in the Roman Empire…. There was no possibility of escaping from the Malthusian constraints… no possibility that industrialization could have begun in the ancient world…” </a:t>
            </a:r>
          </a:p>
          <a:p>
            <a:pPr marL="115503" indent="-115503" defTabSz="219455">
              <a:spcBef>
                <a:spcPts val="500"/>
              </a:spcBef>
              <a:buFontTx/>
              <a:defRPr sz="1152">
                <a:latin typeface="Times New Roman"/>
                <a:ea typeface="Times New Roman"/>
                <a:cs typeface="Times New Roman"/>
                <a:sym typeface="Times New Roman"/>
              </a:defRPr>
            </a:pPr>
            <a:r>
              <a:t>Finley:</a:t>
            </a:r>
          </a:p>
          <a:p>
            <a:pPr lvl="1" marL="298383" indent="-115503" defTabSz="219455">
              <a:spcBef>
                <a:spcPts val="500"/>
              </a:spcBef>
              <a:buFontTx/>
              <a:buChar char="•"/>
              <a:defRPr sz="1152">
                <a:latin typeface="Times New Roman"/>
                <a:ea typeface="Times New Roman"/>
                <a:cs typeface="Times New Roman"/>
                <a:sym typeface="Times New Roman"/>
              </a:defRPr>
            </a:pPr>
            <a:r>
              <a:t>“The pejorative judgments of ancient writers about labour, and specifically about the labour of the artisan, and of anyone who works for another, are too continuous, numerous, and unanimous, too wrapped up in discussions of every aspect of ancient life, to be dismissed as empty rhetoric. In other slave-owning societies for whom there is fuller documentation, these implications and their practical effects are unmistakable. Writing about the Great Trek, for example, Sir Keith Hancock said: 'The Boers very soon convinced themselves that artisans' work and slaves' work were the same thing—a conviction which struck such deep roots in their minds that their descendants in the nineteenth century left to British immigrants almost all the opportunities of skilled industrial employment in the expanding towns'. Or Tocqueville, whose I83I notebooks are filled with the theme that 'slavery is even more prejudicial to the masters than to the slaves', because, as a leading Louisville merchant said to him, 'it deprives us of the energy and spirit of enterprise that characterizes the States that have no slaves’…. Comparisons must be made with caution and reserve. But this particular one seems to me to be valid and necessary…”</a:t>
            </a:r>
          </a:p>
          <a:p>
            <a:pPr marL="115503" indent="-115503" defTabSz="219455">
              <a:spcBef>
                <a:spcPts val="500"/>
              </a:spcBef>
              <a:buFontTx/>
              <a:defRPr sz="1152">
                <a:latin typeface="Times New Roman"/>
                <a:ea typeface="Times New Roman"/>
                <a:cs typeface="Times New Roman"/>
                <a:sym typeface="Times New Roman"/>
              </a:defRPr>
            </a:pPr>
            <a:r>
              <a:t>Ober:</a:t>
            </a:r>
          </a:p>
          <a:p>
            <a:pPr lvl="1" marL="298383" indent="-115503" defTabSz="219455">
              <a:spcBef>
                <a:spcPts val="500"/>
              </a:spcBef>
              <a:buFontTx/>
              <a:buChar char="•"/>
              <a:defRPr sz="1152">
                <a:latin typeface="Times New Roman"/>
                <a:ea typeface="Times New Roman"/>
                <a:cs typeface="Times New Roman"/>
                <a:sym typeface="Times New Roman"/>
              </a:defRPr>
            </a:pPr>
            <a:r>
              <a:t>“Greeks were quite capable of the kind of reasoning necessary to build and sustain a growing economy…. Ancient Greeks, as individuals and collectives, frequently employed… rationally instrumental reasoning in economic contexts. It is nonetheless undeniable that there is a body of classical literature that exemplifies the scorn for money-making that was emphasized by the Finley school. Those expressions of scorn underpin the theory of an essentially timeless and changeless ancient economy predicated on violent extraction and gift exchange…. The approach of the Socratic philosophers to economic rationality was fundamentally critical and normative…. For Finley and his school… any activity that was not grounded in status, and in [its] power relations… was… unmoored and ephemeral…. Economic activity aimed at increasing productivity, innovations aimed at increasing efficiency, and increased consumption—rather than securing the status of the relevant actors—were, thereby, rendered more or less invisible—and in any event, unworthy of detailed study. The result was, so I suppose, both a misunderstanding of the relevant texts and a misrepresentation of the underlying social reality…” </a:t>
            </a:r>
          </a:p>
        </p:txBody>
      </p:sp>
    </p:spTree>
  </p:cSld>
  <p:clrMapOvr>
    <a:masterClrMapping/>
  </p:clrMapOvr>
  <p:transition xmlns:p14="http://schemas.microsoft.com/office/powerpoint/2010/main" spd="med" advClick="1"/>
</p:sld>
</file>

<file path=ppt/slides/slide4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8" name="Review: The Fall of Rome"/>
          <p:cNvSpPr txBox="1"/>
          <p:nvPr>
            <p:ph type="title" idx="4294967295"/>
          </p:nvPr>
        </p:nvSpPr>
        <p:spPr>
          <a:xfrm>
            <a:off x="277663" y="-1"/>
            <a:ext cx="8572501" cy="1270001"/>
          </a:xfrm>
          <a:prstGeom prst="rect">
            <a:avLst/>
          </a:prstGeom>
        </p:spPr>
        <p:txBody>
          <a:bodyPr>
            <a:normAutofit fontScale="100000" lnSpcReduction="0"/>
          </a:bodyPr>
          <a:lstStyle>
            <a:lvl1pPr defTabSz="416052">
              <a:defRPr sz="5460"/>
            </a:lvl1pPr>
          </a:lstStyle>
          <a:p>
            <a:pPr/>
            <a:r>
              <a:t>Review: The Fall of Rome</a:t>
            </a:r>
          </a:p>
        </p:txBody>
      </p:sp>
      <p:sp>
        <p:nvSpPr>
          <p:cNvPr id="289" name="Slide taken from Melissa Dell"/>
          <p:cNvSpPr txBox="1"/>
          <p:nvPr/>
        </p:nvSpPr>
        <p:spPr>
          <a:xfrm>
            <a:off x="0" y="6487159"/>
            <a:ext cx="277902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sp>
        <p:nvSpPr>
          <p:cNvPr id="290" name="Economic Zenith, Then Economic Decline, Then Political Decline:…"/>
          <p:cNvSpPr txBox="1"/>
          <p:nvPr>
            <p:ph type="body" sz="half" idx="4294967295"/>
          </p:nvPr>
        </p:nvSpPr>
        <p:spPr>
          <a:xfrm>
            <a:off x="277663" y="1270000"/>
            <a:ext cx="3319076" cy="5217160"/>
          </a:xfrm>
          <a:prstGeom prst="rect">
            <a:avLst/>
          </a:prstGeom>
        </p:spPr>
        <p:txBody>
          <a:bodyPr>
            <a:normAutofit fontScale="100000" lnSpcReduction="0"/>
          </a:bodyPr>
          <a:lstStyle/>
          <a:p>
            <a:pPr marL="0" indent="0" defTabSz="219455">
              <a:spcBef>
                <a:spcPts val="500"/>
              </a:spcBef>
              <a:buSzTx/>
              <a:buFontTx/>
              <a:buNone/>
              <a:defRPr b="1" sz="1152">
                <a:latin typeface="+mj-lt"/>
                <a:ea typeface="+mj-ea"/>
                <a:cs typeface="+mj-cs"/>
                <a:sym typeface="Helvetica"/>
              </a:defRPr>
            </a:pPr>
            <a:r>
              <a:t>Economic Zenith, Then Economic Decline, Then Political Decline:</a:t>
            </a:r>
          </a:p>
          <a:p>
            <a:pPr marL="115503" indent="-115503" defTabSz="219455">
              <a:spcBef>
                <a:spcPts val="500"/>
              </a:spcBef>
              <a:buFontTx/>
              <a:defRPr sz="1152">
                <a:latin typeface="Times New Roman"/>
                <a:ea typeface="Times New Roman"/>
                <a:cs typeface="Times New Roman"/>
                <a:sym typeface="Times New Roman"/>
              </a:defRPr>
            </a:pPr>
            <a:r>
              <a:t>While the existing data are somewhat contradictory, the consensus amongst archaeologists is the early 2nd century. </a:t>
            </a:r>
          </a:p>
          <a:p>
            <a:pPr marL="115503" indent="-115503" defTabSz="219455">
              <a:spcBef>
                <a:spcPts val="500"/>
              </a:spcBef>
              <a:buFontTx/>
              <a:defRPr sz="1152">
                <a:latin typeface="Times New Roman"/>
                <a:ea typeface="Times New Roman"/>
                <a:cs typeface="Times New Roman"/>
                <a:sym typeface="Times New Roman"/>
              </a:defRPr>
            </a:pPr>
            <a:r>
              <a:t>A new social distinction between </a:t>
            </a:r>
            <a:r>
              <a:rPr i="1"/>
              <a:t>honestiores</a:t>
            </a:r>
            <a:r>
              <a:t> (high status) and </a:t>
            </a:r>
            <a:r>
              <a:rPr i="1"/>
              <a:t>humiliores</a:t>
            </a:r>
            <a:r>
              <a:t> (low status with different laws) was introduced.</a:t>
            </a:r>
          </a:p>
          <a:p>
            <a:pPr marL="115503" indent="-115503" defTabSz="219455">
              <a:spcBef>
                <a:spcPts val="500"/>
              </a:spcBef>
              <a:buFontTx/>
              <a:defRPr sz="1152">
                <a:latin typeface="Times New Roman"/>
                <a:ea typeface="Times New Roman"/>
                <a:cs typeface="Times New Roman"/>
                <a:sym typeface="Times New Roman"/>
              </a:defRPr>
            </a:pPr>
            <a:r>
              <a:t>Citizens began to lose their rights and by the end of the 2nd century, they were being tied to the land as serfs </a:t>
            </a:r>
          </a:p>
          <a:p>
            <a:pPr marL="115503" indent="-115503" defTabSz="219455">
              <a:spcBef>
                <a:spcPts val="500"/>
              </a:spcBef>
              <a:buFontTx/>
              <a:defRPr sz="1152">
                <a:latin typeface="Times New Roman"/>
                <a:ea typeface="Times New Roman"/>
                <a:cs typeface="Times New Roman"/>
                <a:sym typeface="Times New Roman"/>
              </a:defRPr>
            </a:pPr>
            <a:r>
              <a:t>The Barbarians were at the gates, but it seems reasonable to see this as an outcome of the weakening of Roman institutions </a:t>
            </a:r>
          </a:p>
          <a:p>
            <a:pPr marL="115503" indent="-115503" defTabSz="219455">
              <a:spcBef>
                <a:spcPts val="500"/>
              </a:spcBef>
              <a:buFontTx/>
              <a:defRPr sz="1152">
                <a:latin typeface="Times New Roman"/>
                <a:ea typeface="Times New Roman"/>
                <a:cs typeface="Times New Roman"/>
                <a:sym typeface="Times New Roman"/>
              </a:defRPr>
            </a:pPr>
            <a:r>
              <a:t>Earlier Rome had defeated far more formidable and better organized enemies like the Carthaginians. </a:t>
            </a:r>
          </a:p>
          <a:p>
            <a:pPr marL="115503" indent="-115503" defTabSz="219455">
              <a:spcBef>
                <a:spcPts val="500"/>
              </a:spcBef>
              <a:buFontTx/>
              <a:defRPr sz="1152">
                <a:latin typeface="Times New Roman"/>
                <a:ea typeface="Times New Roman"/>
                <a:cs typeface="Times New Roman"/>
                <a:sym typeface="Times New Roman"/>
              </a:defRPr>
            </a:pPr>
            <a:r>
              <a:t>Acemoglu and Robinson argue that the big fact about what preceded the decline is that political institutions moved in a much more extractive direction and this was followed by economic institutions. </a:t>
            </a:r>
          </a:p>
          <a:p>
            <a:pPr marL="115503" indent="-115503" defTabSz="219455">
              <a:spcBef>
                <a:spcPts val="500"/>
              </a:spcBef>
              <a:buFontTx/>
              <a:defRPr sz="1152">
                <a:latin typeface="Times New Roman"/>
                <a:ea typeface="Times New Roman"/>
                <a:cs typeface="Times New Roman"/>
                <a:sym typeface="Times New Roman"/>
              </a:defRPr>
            </a:pPr>
            <a:r>
              <a:t>Jongman (“Gibbon was Right”) proposes that the Antonine plague which hit the Roman Empire around 160AD is the most likely explanation for the collapse of Rome. </a:t>
            </a:r>
          </a:p>
          <a:p>
            <a:pPr marL="115503" indent="-115503" defTabSz="219455">
              <a:spcBef>
                <a:spcPts val="500"/>
              </a:spcBef>
              <a:buFontTx/>
              <a:defRPr sz="1152">
                <a:latin typeface="Times New Roman"/>
                <a:ea typeface="Times New Roman"/>
                <a:cs typeface="Times New Roman"/>
                <a:sym typeface="Times New Roman"/>
              </a:defRPr>
            </a:pPr>
            <a:r>
              <a:t>But Malthusian crises are supposed to increase living standards, not reduce them: so what is going on?</a:t>
            </a:r>
          </a:p>
        </p:txBody>
      </p:sp>
      <p:pic>
        <p:nvPicPr>
          <p:cNvPr id="291" name="Image" descr="Image"/>
          <p:cNvPicPr>
            <a:picLocks noChangeAspect="1"/>
          </p:cNvPicPr>
          <p:nvPr/>
        </p:nvPicPr>
        <p:blipFill>
          <a:blip r:embed="rId2">
            <a:extLst/>
          </a:blip>
          <a:stretch>
            <a:fillRect/>
          </a:stretch>
        </p:blipFill>
        <p:spPr>
          <a:xfrm>
            <a:off x="3700402" y="1318296"/>
            <a:ext cx="5149762" cy="3475735"/>
          </a:xfrm>
          <a:prstGeom prst="rect">
            <a:avLst/>
          </a:prstGeom>
          <a:ln w="12700">
            <a:miter lim="400000"/>
          </a:ln>
        </p:spPr>
      </p:pic>
      <p:pic>
        <p:nvPicPr>
          <p:cNvPr id="292" name="Image" descr="Image"/>
          <p:cNvPicPr>
            <a:picLocks noChangeAspect="1"/>
          </p:cNvPicPr>
          <p:nvPr/>
        </p:nvPicPr>
        <p:blipFill>
          <a:blip r:embed="rId3">
            <a:extLst/>
          </a:blip>
          <a:stretch>
            <a:fillRect/>
          </a:stretch>
        </p:blipFill>
        <p:spPr>
          <a:xfrm>
            <a:off x="6698636" y="4794031"/>
            <a:ext cx="2279388" cy="1831723"/>
          </a:xfrm>
          <a:prstGeom prst="rect">
            <a:avLst/>
          </a:prstGeom>
          <a:ln w="12700">
            <a:miter lim="400000"/>
          </a:ln>
        </p:spPr>
      </p:pic>
      <p:pic>
        <p:nvPicPr>
          <p:cNvPr id="293" name="Image" descr="Image"/>
          <p:cNvPicPr>
            <a:picLocks noChangeAspect="1"/>
          </p:cNvPicPr>
          <p:nvPr/>
        </p:nvPicPr>
        <p:blipFill>
          <a:blip r:embed="rId4">
            <a:extLst/>
          </a:blip>
          <a:stretch>
            <a:fillRect/>
          </a:stretch>
        </p:blipFill>
        <p:spPr>
          <a:xfrm>
            <a:off x="3385494" y="4794031"/>
            <a:ext cx="3841951" cy="2000507"/>
          </a:xfrm>
          <a:prstGeom prst="rect">
            <a:avLst/>
          </a:prstGeom>
          <a:ln w="12700">
            <a:miter lim="400000"/>
          </a:ln>
        </p:spPr>
      </p:pic>
    </p:spTree>
  </p:cSld>
  <p:clrMapOvr>
    <a:masterClrMapping/>
  </p:clrMapOvr>
  <p:transition xmlns:p14="http://schemas.microsoft.com/office/powerpoint/2010/main" spd="med" advClick="1"/>
</p:sld>
</file>

<file path=ppt/slides/slide4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5" name="Three Great Plagues"/>
          <p:cNvSpPr txBox="1"/>
          <p:nvPr>
            <p:ph type="title" idx="4294967295"/>
          </p:nvPr>
        </p:nvSpPr>
        <p:spPr>
          <a:xfrm>
            <a:off x="277663" y="-1"/>
            <a:ext cx="8572501" cy="1270001"/>
          </a:xfrm>
          <a:prstGeom prst="rect">
            <a:avLst/>
          </a:prstGeom>
        </p:spPr>
        <p:txBody>
          <a:bodyPr>
            <a:normAutofit fontScale="100000" lnSpcReduction="0"/>
          </a:bodyPr>
          <a:lstStyle>
            <a:lvl1pPr>
              <a:defRPr sz="6000">
                <a:solidFill>
                  <a:srgbClr val="008000"/>
                </a:solidFill>
              </a:defRPr>
            </a:lvl1pPr>
          </a:lstStyle>
          <a:p>
            <a:pPr/>
            <a:r>
              <a:t>Three Great Plagues</a:t>
            </a:r>
          </a:p>
        </p:txBody>
      </p:sp>
      <p:sp>
        <p:nvSpPr>
          <p:cNvPr id="296" name="But the demands of the empire for revenue and of the upper class for resources remain the same:…"/>
          <p:cNvSpPr txBox="1"/>
          <p:nvPr>
            <p:ph type="body" idx="4294967295"/>
          </p:nvPr>
        </p:nvSpPr>
        <p:spPr>
          <a:xfrm>
            <a:off x="277663" y="1270000"/>
            <a:ext cx="8572501" cy="5217160"/>
          </a:xfrm>
          <a:prstGeom prst="rect">
            <a:avLst/>
          </a:prstGeom>
        </p:spPr>
        <p:txBody>
          <a:bodyPr>
            <a:normAutofit fontScale="100000" lnSpcReduction="0"/>
          </a:bodyPr>
          <a:lstStyle/>
          <a:p>
            <a:pPr marL="0" indent="0">
              <a:spcBef>
                <a:spcPts val="1200"/>
              </a:spcBef>
              <a:buSzTx/>
              <a:buFontTx/>
              <a:buNone/>
              <a:defRPr b="1" sz="2400">
                <a:latin typeface="+mj-lt"/>
                <a:ea typeface="+mj-ea"/>
                <a:cs typeface="+mj-cs"/>
                <a:sym typeface="Helvetica"/>
              </a:defRPr>
            </a:pPr>
            <a:r>
              <a:t>But the demands of the empire for revenue and of the upper class for resources remain the same:</a:t>
            </a:r>
          </a:p>
          <a:p>
            <a:pPr marL="240631" indent="-240631">
              <a:spcBef>
                <a:spcPts val="1200"/>
              </a:spcBef>
              <a:buFontTx/>
              <a:defRPr sz="2400">
                <a:latin typeface="Times New Roman"/>
                <a:ea typeface="Times New Roman"/>
                <a:cs typeface="Times New Roman"/>
                <a:sym typeface="Times New Roman"/>
              </a:defRPr>
            </a:pPr>
            <a:r>
              <a:t>Antonine Plague (smallpox?): Antonine ⇒ Severian dynasty</a:t>
            </a:r>
          </a:p>
          <a:p>
            <a:pPr marL="240631" indent="-240631">
              <a:spcBef>
                <a:spcPts val="1200"/>
              </a:spcBef>
              <a:buFontTx/>
              <a:defRPr sz="2400">
                <a:latin typeface="Times New Roman"/>
                <a:ea typeface="Times New Roman"/>
                <a:cs typeface="Times New Roman"/>
                <a:sym typeface="Times New Roman"/>
              </a:defRPr>
            </a:pPr>
            <a:r>
              <a:t>Plague of St. Cyrian (Ebola-like?): Things fall completely apart, then Diocletian: between Philip the Arab and Diocletian, 18 emperors in 35 years, plus two breakaways; 12 of the 18 were assassinated</a:t>
            </a:r>
          </a:p>
          <a:p>
            <a:pPr marL="240631" indent="-240631">
              <a:spcBef>
                <a:spcPts val="1200"/>
              </a:spcBef>
              <a:buFontTx/>
              <a:defRPr sz="2400">
                <a:latin typeface="Times New Roman"/>
                <a:ea typeface="Times New Roman"/>
                <a:cs typeface="Times New Roman"/>
                <a:sym typeface="Times New Roman"/>
              </a:defRPr>
            </a:pPr>
            <a:r>
              <a:t>Plague of Justinian (Bubonic): Flavius Apion… </a:t>
            </a:r>
          </a:p>
        </p:txBody>
      </p:sp>
    </p:spTree>
  </p:cSld>
  <p:clrMapOvr>
    <a:masterClrMapping/>
  </p:clrMapOvr>
  <p:transition xmlns:p14="http://schemas.microsoft.com/office/powerpoint/2010/main" spd="med" advClick="1"/>
</p:sld>
</file>

<file path=ppt/slides/slide4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8" name="The Domar Hypothesis"/>
          <p:cNvSpPr txBox="1"/>
          <p:nvPr>
            <p:ph type="title" idx="4294967295"/>
          </p:nvPr>
        </p:nvSpPr>
        <p:spPr>
          <a:xfrm>
            <a:off x="277663" y="-1"/>
            <a:ext cx="8572501" cy="1270001"/>
          </a:xfrm>
          <a:prstGeom prst="rect">
            <a:avLst/>
          </a:prstGeom>
        </p:spPr>
        <p:txBody>
          <a:bodyPr>
            <a:normAutofit fontScale="100000" lnSpcReduction="0"/>
          </a:bodyPr>
          <a:lstStyle>
            <a:lvl1pPr>
              <a:defRPr sz="6000">
                <a:solidFill>
                  <a:srgbClr val="008000"/>
                </a:solidFill>
              </a:defRPr>
            </a:lvl1pPr>
          </a:lstStyle>
          <a:p>
            <a:pPr/>
            <a:r>
              <a:t>The Domar Hypothesis</a:t>
            </a:r>
          </a:p>
        </p:txBody>
      </p:sp>
      <p:sp>
        <p:nvSpPr>
          <p:cNvPr id="299" name="Slide taken from Melissa Dell"/>
          <p:cNvSpPr txBox="1"/>
          <p:nvPr/>
        </p:nvSpPr>
        <p:spPr>
          <a:xfrm>
            <a:off x="0" y="6487159"/>
            <a:ext cx="277902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sp>
        <p:nvSpPr>
          <p:cNvPr id="300" name="You can have a leisured upper class, or abundant land relative to labor, or free labor, but not all three at once:"/>
          <p:cNvSpPr txBox="1"/>
          <p:nvPr>
            <p:ph type="body" sz="quarter" idx="4294967295"/>
          </p:nvPr>
        </p:nvSpPr>
        <p:spPr>
          <a:xfrm>
            <a:off x="277663" y="1270000"/>
            <a:ext cx="8572501" cy="885958"/>
          </a:xfrm>
          <a:prstGeom prst="rect">
            <a:avLst/>
          </a:prstGeom>
        </p:spPr>
        <p:txBody>
          <a:bodyPr>
            <a:normAutofit fontScale="100000" lnSpcReduction="0"/>
          </a:bodyPr>
          <a:lstStyle>
            <a:lvl1pPr marL="0" indent="0">
              <a:spcBef>
                <a:spcPts val="1200"/>
              </a:spcBef>
              <a:buSzTx/>
              <a:buFontTx/>
              <a:buNone/>
              <a:defRPr b="1" sz="2400">
                <a:latin typeface="+mj-lt"/>
                <a:ea typeface="+mj-ea"/>
                <a:cs typeface="+mj-cs"/>
                <a:sym typeface="Helvetica"/>
              </a:defRPr>
            </a:lvl1pPr>
          </a:lstStyle>
          <a:p>
            <a:pPr/>
            <a:r>
              <a:t>You can have a leisured upper class, or abundant land relative to labor, or free labor, but not all three at once:</a:t>
            </a:r>
          </a:p>
        </p:txBody>
      </p:sp>
      <p:pic>
        <p:nvPicPr>
          <p:cNvPr id="301" name="Image" descr="Image"/>
          <p:cNvPicPr>
            <a:picLocks noChangeAspect="1"/>
          </p:cNvPicPr>
          <p:nvPr/>
        </p:nvPicPr>
        <p:blipFill>
          <a:blip r:embed="rId2">
            <a:extLst/>
          </a:blip>
          <a:stretch>
            <a:fillRect/>
          </a:stretch>
        </p:blipFill>
        <p:spPr>
          <a:xfrm>
            <a:off x="119462" y="2445985"/>
            <a:ext cx="3769611" cy="2451132"/>
          </a:xfrm>
          <a:prstGeom prst="rect">
            <a:avLst/>
          </a:prstGeom>
          <a:ln w="12700">
            <a:miter lim="400000"/>
          </a:ln>
        </p:spPr>
      </p:pic>
      <p:pic>
        <p:nvPicPr>
          <p:cNvPr id="302" name="Image" descr="Image"/>
          <p:cNvPicPr>
            <a:picLocks noChangeAspect="1"/>
          </p:cNvPicPr>
          <p:nvPr/>
        </p:nvPicPr>
        <p:blipFill>
          <a:blip r:embed="rId3">
            <a:extLst/>
          </a:blip>
          <a:stretch>
            <a:fillRect/>
          </a:stretch>
        </p:blipFill>
        <p:spPr>
          <a:xfrm>
            <a:off x="4358283" y="2445985"/>
            <a:ext cx="4072649" cy="2451132"/>
          </a:xfrm>
          <a:prstGeom prst="rect">
            <a:avLst/>
          </a:prstGeom>
          <a:ln w="12700">
            <a:miter lim="400000"/>
          </a:ln>
        </p:spPr>
      </p:pic>
    </p:spTree>
  </p:cSld>
  <p:clrMapOvr>
    <a:masterClrMapping/>
  </p:clrMapOvr>
  <p:transition xmlns:p14="http://schemas.microsoft.com/office/powerpoint/2010/main" spd="med" advClick="1"/>
</p:sld>
</file>

<file path=ppt/slides/slide4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4" name="The Later Roman Empire"/>
          <p:cNvSpPr txBox="1"/>
          <p:nvPr>
            <p:ph type="title" idx="4294967295"/>
          </p:nvPr>
        </p:nvSpPr>
        <p:spPr>
          <a:xfrm>
            <a:off x="277663" y="-1"/>
            <a:ext cx="8572501" cy="1270001"/>
          </a:xfrm>
          <a:prstGeom prst="rect">
            <a:avLst/>
          </a:prstGeom>
        </p:spPr>
        <p:txBody>
          <a:bodyPr>
            <a:normAutofit fontScale="100000" lnSpcReduction="0"/>
          </a:bodyPr>
          <a:lstStyle>
            <a:lvl1pPr defTabSz="429768">
              <a:defRPr sz="5640">
                <a:solidFill>
                  <a:srgbClr val="008000"/>
                </a:solidFill>
              </a:defRPr>
            </a:lvl1pPr>
          </a:lstStyle>
          <a:p>
            <a:pPr/>
            <a:r>
              <a:t>The Later Roman Empire</a:t>
            </a:r>
          </a:p>
        </p:txBody>
      </p:sp>
      <p:sp>
        <p:nvSpPr>
          <p:cNvPr id="305" name="How does it compare to the expanding Roman Republic?…"/>
          <p:cNvSpPr txBox="1"/>
          <p:nvPr>
            <p:ph type="body" idx="4294967295"/>
          </p:nvPr>
        </p:nvSpPr>
        <p:spPr>
          <a:xfrm>
            <a:off x="277663" y="1270000"/>
            <a:ext cx="8572501" cy="5217160"/>
          </a:xfrm>
          <a:prstGeom prst="rect">
            <a:avLst/>
          </a:prstGeom>
        </p:spPr>
        <p:txBody>
          <a:bodyPr>
            <a:normAutofit fontScale="100000" lnSpcReduction="0"/>
          </a:bodyPr>
          <a:lstStyle/>
          <a:p>
            <a:pPr marL="0" indent="0">
              <a:spcBef>
                <a:spcPts val="1200"/>
              </a:spcBef>
              <a:buSzTx/>
              <a:buFontTx/>
              <a:buNone/>
              <a:defRPr b="1" sz="2400">
                <a:latin typeface="+mj-lt"/>
                <a:ea typeface="+mj-ea"/>
                <a:cs typeface="+mj-cs"/>
                <a:sym typeface="Helvetica"/>
              </a:defRPr>
            </a:pPr>
            <a:r>
              <a:t>How does it compare to the expanding Roman Republic?</a:t>
            </a:r>
          </a:p>
          <a:p>
            <a:pPr marL="240631" indent="-240631">
              <a:spcBef>
                <a:spcPts val="1200"/>
              </a:spcBef>
              <a:buFontTx/>
              <a:defRPr sz="2400">
                <a:latin typeface="Times New Roman"/>
                <a:ea typeface="Times New Roman"/>
                <a:cs typeface="Times New Roman"/>
                <a:sym typeface="Times New Roman"/>
              </a:defRPr>
            </a:pPr>
            <a:r>
              <a:rPr b="1"/>
              <a:t>Militarism</a:t>
            </a:r>
            <a:r>
              <a:t>: in striking contrast to earlier days, a successful general is a threat to the emperor. Eighteen emperors in 35 years between Philip the Arab and Diocletian</a:t>
            </a:r>
          </a:p>
          <a:p>
            <a:pPr marL="240631" indent="-240631">
              <a:spcBef>
                <a:spcPts val="1200"/>
              </a:spcBef>
              <a:buFontTx/>
              <a:defRPr b="1" sz="2400">
                <a:latin typeface="Times New Roman"/>
                <a:ea typeface="Times New Roman"/>
                <a:cs typeface="Times New Roman"/>
                <a:sym typeface="Times New Roman"/>
              </a:defRPr>
            </a:pPr>
            <a:r>
              <a:t>Mobilization:</a:t>
            </a:r>
            <a:r>
              <a:rPr b="0"/>
              <a:t> In order to extract resources from a smaller population, the people must be disarmed rather than mobilized.</a:t>
            </a:r>
            <a:endParaRPr b="0"/>
          </a:p>
          <a:p>
            <a:pPr marL="240631" indent="-240631">
              <a:spcBef>
                <a:spcPts val="1200"/>
              </a:spcBef>
              <a:buFontTx/>
              <a:defRPr b="1" sz="2400">
                <a:latin typeface="Times New Roman"/>
                <a:ea typeface="Times New Roman"/>
                <a:cs typeface="Times New Roman"/>
                <a:sym typeface="Times New Roman"/>
              </a:defRPr>
            </a:pPr>
            <a:r>
              <a:t>Distribution:</a:t>
            </a:r>
            <a:r>
              <a:rPr b="0"/>
              <a:t> The smaller pool of benefits needs to be hoarded for those with connections, not shared.</a:t>
            </a:r>
            <a:endParaRPr b="0"/>
          </a:p>
          <a:p>
            <a:pPr marL="240631" indent="-240631">
              <a:spcBef>
                <a:spcPts val="1200"/>
              </a:spcBef>
              <a:buFontTx/>
              <a:defRPr b="1" sz="2400">
                <a:latin typeface="Times New Roman"/>
                <a:ea typeface="Times New Roman"/>
                <a:cs typeface="Times New Roman"/>
                <a:sym typeface="Times New Roman"/>
              </a:defRPr>
            </a:pPr>
            <a:r>
              <a:t>Incorporation</a:t>
            </a:r>
            <a:r>
              <a:rPr b="0"/>
              <a:t>: You can join the Goths: you cannot join the Roman upper class unless you know someone…</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7" name="In historical perspective:…"/>
          <p:cNvSpPr txBox="1"/>
          <p:nvPr>
            <p:ph type="body" sz="half" idx="4294967295"/>
          </p:nvPr>
        </p:nvSpPr>
        <p:spPr>
          <a:xfrm>
            <a:off x="277663" y="1270000"/>
            <a:ext cx="4248785" cy="4912706"/>
          </a:xfrm>
          <a:prstGeom prst="rect">
            <a:avLst/>
          </a:prstGeom>
        </p:spPr>
        <p:txBody>
          <a:bodyPr>
            <a:normAutofit fontScale="100000" lnSpcReduction="0"/>
          </a:bodyPr>
          <a:lstStyle/>
          <a:p>
            <a:pPr marL="0" indent="0" defTabSz="251460">
              <a:spcBef>
                <a:spcPts val="600"/>
              </a:spcBef>
              <a:buSzTx/>
              <a:buFontTx/>
              <a:buNone/>
              <a:defRPr b="1" sz="1650">
                <a:latin typeface="+mj-lt"/>
                <a:ea typeface="+mj-ea"/>
                <a:cs typeface="+mj-cs"/>
                <a:sym typeface="Helvetica"/>
              </a:defRPr>
            </a:pPr>
            <a:r>
              <a:t>In historical perspective:</a:t>
            </a:r>
          </a:p>
          <a:p>
            <a:pPr marL="132347" indent="-132347" defTabSz="251460">
              <a:spcBef>
                <a:spcPts val="600"/>
              </a:spcBef>
              <a:buFontTx/>
              <a:defRPr sz="1100">
                <a:latin typeface="Times New Roman"/>
                <a:ea typeface="Times New Roman"/>
                <a:cs typeface="Times New Roman"/>
                <a:sym typeface="Times New Roman"/>
              </a:defRPr>
            </a:pPr>
            <a:r>
              <a:t>Early modern European navies and trading fleets</a:t>
            </a:r>
          </a:p>
          <a:p>
            <a:pPr marL="132347" indent="-132347" defTabSz="251460">
              <a:spcBef>
                <a:spcPts val="600"/>
              </a:spcBef>
              <a:buFontTx/>
              <a:defRPr sz="1100">
                <a:latin typeface="Times New Roman"/>
                <a:ea typeface="Times New Roman"/>
                <a:cs typeface="Times New Roman"/>
                <a:sym typeface="Times New Roman"/>
              </a:defRPr>
            </a:pPr>
            <a:r>
              <a:t>How did they shape industrial development?</a:t>
            </a:r>
          </a:p>
          <a:p>
            <a:pPr marL="132347" indent="-132347" defTabSz="251460">
              <a:spcBef>
                <a:spcPts val="600"/>
              </a:spcBef>
              <a:buFontTx/>
              <a:defRPr sz="1100">
                <a:latin typeface="Times New Roman"/>
                <a:ea typeface="Times New Roman"/>
                <a:cs typeface="Times New Roman"/>
                <a:sym typeface="Times New Roman"/>
              </a:defRPr>
            </a:pPr>
            <a:r>
              <a:t>It is agreed:</a:t>
            </a:r>
          </a:p>
          <a:p>
            <a:pPr lvl="1" marL="341897" indent="-132347" defTabSz="251460">
              <a:spcBef>
                <a:spcPts val="600"/>
              </a:spcBef>
              <a:buFontTx/>
              <a:buChar char="•"/>
              <a:defRPr sz="1100">
                <a:latin typeface="Times New Roman"/>
                <a:ea typeface="Times New Roman"/>
                <a:cs typeface="Times New Roman"/>
                <a:sym typeface="Times New Roman"/>
              </a:defRPr>
            </a:pPr>
            <a:r>
              <a:t>catastrophes for west Africa</a:t>
            </a:r>
          </a:p>
          <a:p>
            <a:pPr lvl="1" marL="341897" indent="-132347" defTabSz="251460">
              <a:spcBef>
                <a:spcPts val="600"/>
              </a:spcBef>
              <a:buFontTx/>
              <a:buChar char="•"/>
              <a:defRPr sz="1100">
                <a:latin typeface="Times New Roman"/>
                <a:ea typeface="Times New Roman"/>
                <a:cs typeface="Times New Roman"/>
                <a:sym typeface="Times New Roman"/>
              </a:defRPr>
            </a:pPr>
            <a:r>
              <a:t>catastrophes for the Amerindians</a:t>
            </a:r>
          </a:p>
          <a:p>
            <a:pPr lvl="1" marL="341897" indent="-132347" defTabSz="251460">
              <a:spcBef>
                <a:spcPts val="600"/>
              </a:spcBef>
              <a:buFontTx/>
              <a:buChar char="•"/>
              <a:defRPr sz="1100">
                <a:latin typeface="Times New Roman"/>
                <a:ea typeface="Times New Roman"/>
                <a:cs typeface="Times New Roman"/>
                <a:sym typeface="Times New Roman"/>
              </a:defRPr>
            </a:pPr>
            <a:r>
              <a:t>catastrophe (long term) for Moghul and other Indian elites that did not ally with the British.</a:t>
            </a:r>
          </a:p>
          <a:p>
            <a:pPr marL="132347" indent="-132347" defTabSz="251460">
              <a:spcBef>
                <a:spcPts val="600"/>
              </a:spcBef>
              <a:buFontTx/>
              <a:defRPr sz="1100">
                <a:latin typeface="Times New Roman"/>
                <a:ea typeface="Times New Roman"/>
                <a:cs typeface="Times New Roman"/>
                <a:sym typeface="Times New Roman"/>
              </a:defRPr>
            </a:pPr>
            <a:r>
              <a:t>But how much did pre-industrial trade and plunder affect European development? That is not so clear.</a:t>
            </a:r>
          </a:p>
          <a:p>
            <a:pPr marL="132347" indent="-132347" defTabSz="251460">
              <a:spcBef>
                <a:spcPts val="600"/>
              </a:spcBef>
              <a:buFontTx/>
              <a:defRPr sz="1100">
                <a:latin typeface="Times New Roman"/>
                <a:ea typeface="Times New Roman"/>
                <a:cs typeface="Times New Roman"/>
                <a:sym typeface="Times New Roman"/>
              </a:defRPr>
            </a:pPr>
            <a:r>
              <a:t>A key link: sugar</a:t>
            </a:r>
          </a:p>
          <a:p>
            <a:pPr marL="132347" indent="-132347" defTabSz="251460">
              <a:spcBef>
                <a:spcPts val="600"/>
              </a:spcBef>
              <a:buFontTx/>
              <a:defRPr sz="1100">
                <a:latin typeface="Times New Roman"/>
                <a:ea typeface="Times New Roman"/>
                <a:cs typeface="Times New Roman"/>
                <a:sym typeface="Times New Roman"/>
              </a:defRPr>
            </a:pPr>
            <a:r>
              <a:t>A key link: cotton</a:t>
            </a:r>
          </a:p>
          <a:p>
            <a:pPr lvl="1" marL="341897" indent="-132347" defTabSz="251460">
              <a:spcBef>
                <a:spcPts val="600"/>
              </a:spcBef>
              <a:buFontTx/>
              <a:buChar char="•"/>
              <a:defRPr sz="1100">
                <a:latin typeface="Times New Roman"/>
                <a:ea typeface="Times New Roman"/>
                <a:cs typeface="Times New Roman"/>
                <a:sym typeface="Times New Roman"/>
              </a:defRPr>
            </a:pPr>
            <a:r>
              <a:t>George Washington in the 1790s: 1/4 of wealth upon your death, </a:t>
            </a:r>
          </a:p>
          <a:p>
            <a:pPr lvl="1" marL="341897" indent="-132347" defTabSz="251460">
              <a:spcBef>
                <a:spcPts val="600"/>
              </a:spcBef>
              <a:buFontTx/>
              <a:buChar char="•"/>
              <a:defRPr sz="1100">
                <a:latin typeface="Times New Roman"/>
                <a:ea typeface="Times New Roman"/>
                <a:cs typeface="Times New Roman"/>
                <a:sym typeface="Times New Roman"/>
              </a:defRPr>
            </a:pPr>
            <a:r>
              <a:t>For Jefferson Davis it wasn’t his land but rather his slaves that were three-quarters of his wealth</a:t>
            </a:r>
          </a:p>
          <a:p>
            <a:pPr lvl="2" marL="551447" indent="-132347" defTabSz="251460">
              <a:spcBef>
                <a:spcPts val="600"/>
              </a:spcBef>
              <a:buFontTx/>
              <a:defRPr sz="1100">
                <a:latin typeface="Times New Roman"/>
                <a:ea typeface="Times New Roman"/>
                <a:cs typeface="Times New Roman"/>
                <a:sym typeface="Times New Roman"/>
              </a:defRPr>
            </a:pPr>
            <a:r>
              <a:t>And so the U.S. Civil War of 1861-5 came.</a:t>
            </a:r>
          </a:p>
          <a:p>
            <a:pPr marL="132347" indent="-132347" defTabSz="251460">
              <a:spcBef>
                <a:spcPts val="600"/>
              </a:spcBef>
              <a:buFontTx/>
              <a:defRPr sz="1100">
                <a:latin typeface="Times New Roman"/>
                <a:ea typeface="Times New Roman"/>
                <a:cs typeface="Times New Roman"/>
                <a:sym typeface="Times New Roman"/>
              </a:defRPr>
            </a:pPr>
            <a:r>
              <a:t>Early-nineteenth century cotton showed what late-eighteenth century sugar had prefigured:</a:t>
            </a:r>
          </a:p>
          <a:p>
            <a:pPr marL="132347" indent="-132347" defTabSz="251460">
              <a:spcBef>
                <a:spcPts val="600"/>
              </a:spcBef>
              <a:buFontTx/>
              <a:defRPr sz="1100">
                <a:latin typeface="Times New Roman"/>
                <a:ea typeface="Times New Roman"/>
                <a:cs typeface="Times New Roman"/>
                <a:sym typeface="Times New Roman"/>
              </a:defRPr>
            </a:pPr>
            <a:r>
              <a:t>Long-distance transoceanic trade could matter not just for the consumption pattern of an elite but for an economy, a polity, and a society as a whole. </a:t>
            </a:r>
          </a:p>
          <a:p>
            <a:pPr marL="132347" indent="-132347" defTabSz="251460">
              <a:spcBef>
                <a:spcPts val="600"/>
              </a:spcBef>
              <a:buFontTx/>
              <a:defRPr sz="1100">
                <a:latin typeface="Times New Roman"/>
                <a:ea typeface="Times New Roman"/>
                <a:cs typeface="Times New Roman"/>
                <a:sym typeface="Times New Roman"/>
              </a:defRPr>
            </a:pPr>
            <a:r>
              <a:t>This process was kicked up a notch, into much higher gear, come 1870.</a:t>
            </a:r>
          </a:p>
        </p:txBody>
      </p:sp>
      <p:sp>
        <p:nvSpPr>
          <p:cNvPr id="58" name="Globalization Advances and Retreats"/>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latin typeface="+mj-lt"/>
                <a:ea typeface="+mj-ea"/>
                <a:cs typeface="+mj-cs"/>
                <a:sym typeface="Helvetica"/>
              </a:defRPr>
            </a:lvl1pPr>
          </a:lstStyle>
          <a:p>
            <a:pPr/>
            <a:r>
              <a:t>Globalization Advances and Retreats</a:t>
            </a:r>
          </a:p>
        </p:txBody>
      </p:sp>
      <p:pic>
        <p:nvPicPr>
          <p:cNvPr id="59" name="Screen Shot 2020-02-18 at 9.00.59 AM.png" descr="Screen Shot 2020-02-18 at 9.00.59 AM.png"/>
          <p:cNvPicPr>
            <a:picLocks noChangeAspect="0"/>
          </p:cNvPicPr>
          <p:nvPr/>
        </p:nvPicPr>
        <p:blipFill>
          <a:blip r:embed="rId3">
            <a:extLst/>
          </a:blip>
          <a:stretch>
            <a:fillRect/>
          </a:stretch>
        </p:blipFill>
        <p:spPr>
          <a:xfrm>
            <a:off x="4526447" y="1270000"/>
            <a:ext cx="4323717" cy="2621968"/>
          </a:xfrm>
          <a:prstGeom prst="rect">
            <a:avLst/>
          </a:prstGeom>
          <a:ln w="12700">
            <a:miter lim="400000"/>
          </a:ln>
        </p:spPr>
      </p:pic>
      <p:pic>
        <p:nvPicPr>
          <p:cNvPr id="60" name="Image" descr="Image"/>
          <p:cNvPicPr>
            <a:picLocks noChangeAspect="0"/>
          </p:cNvPicPr>
          <p:nvPr/>
        </p:nvPicPr>
        <p:blipFill>
          <a:blip r:embed="rId4">
            <a:extLst/>
          </a:blip>
          <a:stretch>
            <a:fillRect/>
          </a:stretch>
        </p:blipFill>
        <p:spPr>
          <a:xfrm>
            <a:off x="4526447" y="3891967"/>
            <a:ext cx="4323717" cy="2593900"/>
          </a:xfrm>
          <a:prstGeom prst="rect">
            <a:avLst/>
          </a:prstGeom>
          <a:ln w="12700">
            <a:miter lim="400000"/>
          </a:ln>
        </p:spPr>
      </p:pic>
      <p:sp>
        <p:nvSpPr>
          <p:cNvPr id="61" name="2:30"/>
          <p:cNvSpPr txBox="1"/>
          <p:nvPr/>
        </p:nvSpPr>
        <p:spPr>
          <a:xfrm>
            <a:off x="734099" y="6487159"/>
            <a:ext cx="512897"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2:30</a:t>
            </a:r>
          </a:p>
        </p:txBody>
      </p:sp>
      <p:pic>
        <p:nvPicPr>
          <p:cNvPr id="62" name="Audio Recording.m4a" descr="Audio Recording.m4a"/>
          <p:cNvPicPr>
            <a:picLocks noChangeAspect="0"/>
          </p:cNvPicPr>
          <p:nvPr>
            <a:audioFile r:link="rId5"/>
            <p:extLst>
              <p:ext uri="{DAA4B4D4-6D71-4841-9C94-3DE7FCFB9230}">
                <p14:media xmlns:p14="http://schemas.microsoft.com/office/powerpoint/2010/main" r:embed="rId6"/>
              </p:ext>
            </p:extLst>
          </p:nvPr>
        </p:nvPicPr>
        <p:blipFill>
          <a:blip r:embed="rId7">
            <a:extLst/>
          </a:blip>
          <a:stretch>
            <a:fillRect/>
          </a:stretch>
        </p:blipFill>
        <p:spPr>
          <a:xfrm>
            <a:off x="-1" y="6143992"/>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46858333" fill="hold"/>
                                        <p:tgtEl>
                                          <p:spTgt spid="62"/>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62"/>
                </p:tgtEl>
              </p:cMediaNode>
            </p:audio>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7" name="Dell’s Summary of Acemoglu and Robinson on the Rise and Fall of Rome II"/>
          <p:cNvSpPr txBox="1"/>
          <p:nvPr>
            <p:ph type="title" idx="4294967295"/>
          </p:nvPr>
        </p:nvSpPr>
        <p:spPr>
          <a:xfrm>
            <a:off x="277663" y="-1"/>
            <a:ext cx="8572501" cy="1270001"/>
          </a:xfrm>
          <a:prstGeom prst="rect">
            <a:avLst/>
          </a:prstGeom>
        </p:spPr>
        <p:txBody>
          <a:bodyPr>
            <a:normAutofit fontScale="100000" lnSpcReduction="0"/>
          </a:bodyPr>
          <a:lstStyle>
            <a:lvl1pPr defTabSz="260604">
              <a:defRPr sz="3420">
                <a:solidFill>
                  <a:srgbClr val="008000"/>
                </a:solidFill>
              </a:defRPr>
            </a:lvl1pPr>
          </a:lstStyle>
          <a:p>
            <a:pPr/>
            <a:r>
              <a:t>Dell’s Summary of Acemoglu and Robinson on the Rise and Fall of Rome II</a:t>
            </a:r>
          </a:p>
        </p:txBody>
      </p:sp>
      <p:sp>
        <p:nvSpPr>
          <p:cNvPr id="308" name="Slide taken from Melissa Dell"/>
          <p:cNvSpPr txBox="1"/>
          <p:nvPr/>
        </p:nvSpPr>
        <p:spPr>
          <a:xfrm>
            <a:off x="0" y="6487159"/>
            <a:ext cx="277902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sp>
        <p:nvSpPr>
          <p:cNvPr id="309" name="For the Roman Empire, the collapse of Roman authority was pronounced, particularly in the West:…"/>
          <p:cNvSpPr txBox="1"/>
          <p:nvPr>
            <p:ph type="body" idx="4294967295"/>
          </p:nvPr>
        </p:nvSpPr>
        <p:spPr>
          <a:xfrm>
            <a:off x="277663" y="1270000"/>
            <a:ext cx="8572501" cy="5217160"/>
          </a:xfrm>
          <a:prstGeom prst="rect">
            <a:avLst/>
          </a:prstGeom>
        </p:spPr>
        <p:txBody>
          <a:bodyPr>
            <a:normAutofit fontScale="100000" lnSpcReduction="0"/>
          </a:bodyPr>
          <a:lstStyle/>
          <a:p>
            <a:pPr marL="0" indent="0" defTabSz="406908">
              <a:spcBef>
                <a:spcPts val="1000"/>
              </a:spcBef>
              <a:buSzTx/>
              <a:buFontTx/>
              <a:buNone/>
              <a:defRPr b="1" sz="2136">
                <a:latin typeface="+mj-lt"/>
                <a:ea typeface="+mj-ea"/>
                <a:cs typeface="+mj-cs"/>
                <a:sym typeface="Helvetica"/>
              </a:defRPr>
            </a:pPr>
            <a:r>
              <a:t>For the Roman Empire, the collapse of Roman authority was pronounced, particularly in the West:</a:t>
            </a:r>
          </a:p>
          <a:p>
            <a:pPr marL="214162" indent="-214162" defTabSz="406908">
              <a:spcBef>
                <a:spcPts val="1000"/>
              </a:spcBef>
              <a:buFontTx/>
              <a:defRPr sz="2136">
                <a:latin typeface="Times New Roman"/>
                <a:ea typeface="Times New Roman"/>
                <a:cs typeface="Times New Roman"/>
                <a:sym typeface="Times New Roman"/>
              </a:defRPr>
            </a:pPr>
            <a:r>
              <a:t>By 450AD all the trappings of Roman economic prosperity were gone. </a:t>
            </a:r>
          </a:p>
          <a:p>
            <a:pPr marL="214162" indent="-214162" defTabSz="406908">
              <a:spcBef>
                <a:spcPts val="1000"/>
              </a:spcBef>
              <a:buFontTx/>
              <a:defRPr sz="2136">
                <a:latin typeface="Times New Roman"/>
                <a:ea typeface="Times New Roman"/>
                <a:cs typeface="Times New Roman"/>
                <a:sym typeface="Times New Roman"/>
              </a:defRPr>
            </a:pPr>
            <a:r>
              <a:t>Money vanished from circulation. </a:t>
            </a:r>
          </a:p>
          <a:p>
            <a:pPr marL="214162" indent="-214162" defTabSz="406908">
              <a:spcBef>
                <a:spcPts val="1000"/>
              </a:spcBef>
              <a:buFontTx/>
              <a:defRPr sz="2136">
                <a:latin typeface="Times New Roman"/>
                <a:ea typeface="Times New Roman"/>
                <a:cs typeface="Times New Roman"/>
                <a:sym typeface="Times New Roman"/>
              </a:defRPr>
            </a:pPr>
            <a:r>
              <a:t>Urban areas were abandoned and buildings stripped of stone. </a:t>
            </a:r>
          </a:p>
          <a:p>
            <a:pPr marL="214162" indent="-214162" defTabSz="406908">
              <a:spcBef>
                <a:spcPts val="1000"/>
              </a:spcBef>
              <a:buFontTx/>
              <a:defRPr sz="2136">
                <a:latin typeface="Times New Roman"/>
                <a:ea typeface="Times New Roman"/>
                <a:cs typeface="Times New Roman"/>
                <a:sym typeface="Times New Roman"/>
              </a:defRPr>
            </a:pPr>
            <a:r>
              <a:t>The roads were overgrown with weeds. </a:t>
            </a:r>
          </a:p>
          <a:p>
            <a:pPr marL="214162" indent="-214162" defTabSz="406908">
              <a:spcBef>
                <a:spcPts val="1000"/>
              </a:spcBef>
              <a:buFontTx/>
              <a:defRPr sz="2136">
                <a:latin typeface="Times New Roman"/>
                <a:ea typeface="Times New Roman"/>
                <a:cs typeface="Times New Roman"/>
                <a:sym typeface="Times New Roman"/>
              </a:defRPr>
            </a:pPr>
            <a:r>
              <a:t>The only type of pottery which was fabricated was crude and hand made, not manufactured. </a:t>
            </a:r>
          </a:p>
          <a:p>
            <a:pPr marL="214162" indent="-214162" defTabSz="406908">
              <a:spcBef>
                <a:spcPts val="1000"/>
              </a:spcBef>
              <a:buFontTx/>
              <a:defRPr sz="2136">
                <a:latin typeface="Times New Roman"/>
                <a:ea typeface="Times New Roman"/>
                <a:cs typeface="Times New Roman"/>
                <a:sym typeface="Times New Roman"/>
              </a:defRPr>
            </a:pPr>
            <a:r>
              <a:t>People forgot how to use mortar and they also forgot how to read and write. </a:t>
            </a:r>
          </a:p>
          <a:p>
            <a:pPr marL="214162" indent="-214162" defTabSz="406908">
              <a:spcBef>
                <a:spcPts val="1000"/>
              </a:spcBef>
              <a:buFontTx/>
              <a:defRPr sz="2136">
                <a:latin typeface="Times New Roman"/>
                <a:ea typeface="Times New Roman"/>
                <a:cs typeface="Times New Roman"/>
                <a:sym typeface="Times New Roman"/>
              </a:defRPr>
            </a:pPr>
            <a:r>
              <a:t>Roofs were made of branches, not tiles. </a:t>
            </a:r>
          </a:p>
          <a:p>
            <a:pPr marL="214162" indent="-214162" defTabSz="406908">
              <a:spcBef>
                <a:spcPts val="1000"/>
              </a:spcBef>
              <a:buFontTx/>
              <a:defRPr sz="2136">
                <a:latin typeface="Times New Roman"/>
                <a:ea typeface="Times New Roman"/>
                <a:cs typeface="Times New Roman"/>
                <a:sym typeface="Times New Roman"/>
              </a:defRPr>
            </a:pPr>
            <a:r>
              <a:t>The Eastern Roman Empire lived on, but it contracted significantly with the rise of Islam in the 7th Century. </a:t>
            </a:r>
          </a:p>
        </p:txBody>
      </p:sp>
    </p:spTree>
  </p:cSld>
  <p:clrMapOvr>
    <a:masterClrMapping/>
  </p:clrMapOvr>
  <p:transition xmlns:p14="http://schemas.microsoft.com/office/powerpoint/2010/main" spd="med" advClick="1"/>
</p:sld>
</file>

<file path=ppt/slides/slide5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1" name="Review: Republic to Empire"/>
          <p:cNvSpPr txBox="1"/>
          <p:nvPr>
            <p:ph type="title" idx="4294967295"/>
          </p:nvPr>
        </p:nvSpPr>
        <p:spPr>
          <a:xfrm>
            <a:off x="277663" y="-1"/>
            <a:ext cx="8572501" cy="1270001"/>
          </a:xfrm>
          <a:prstGeom prst="rect">
            <a:avLst/>
          </a:prstGeom>
        </p:spPr>
        <p:txBody>
          <a:bodyPr>
            <a:normAutofit fontScale="100000" lnSpcReduction="0"/>
          </a:bodyPr>
          <a:lstStyle>
            <a:lvl1pPr defTabSz="384047">
              <a:defRPr sz="5040">
                <a:solidFill>
                  <a:srgbClr val="008000"/>
                </a:solidFill>
              </a:defRPr>
            </a:lvl1pPr>
          </a:lstStyle>
          <a:p>
            <a:pPr/>
            <a:r>
              <a:t>Review: Republic to Empire</a:t>
            </a:r>
          </a:p>
        </p:txBody>
      </p:sp>
      <p:sp>
        <p:nvSpPr>
          <p:cNvPr id="312" name="Slide taken from Melissa Dell"/>
          <p:cNvSpPr txBox="1"/>
          <p:nvPr/>
        </p:nvSpPr>
        <p:spPr>
          <a:xfrm>
            <a:off x="0" y="6487159"/>
            <a:ext cx="277902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sp>
        <p:nvSpPr>
          <p:cNvPr id="313" name="Political transition:…"/>
          <p:cNvSpPr txBox="1"/>
          <p:nvPr>
            <p:ph type="body" idx="4294967295"/>
          </p:nvPr>
        </p:nvSpPr>
        <p:spPr>
          <a:xfrm>
            <a:off x="277663" y="1270000"/>
            <a:ext cx="8572501" cy="5217160"/>
          </a:xfrm>
          <a:prstGeom prst="rect">
            <a:avLst/>
          </a:prstGeom>
        </p:spPr>
        <p:txBody>
          <a:bodyPr>
            <a:normAutofit fontScale="100000" lnSpcReduction="0"/>
          </a:bodyPr>
          <a:lstStyle/>
          <a:p>
            <a:pPr marL="0" indent="0" defTabSz="306324">
              <a:spcBef>
                <a:spcPts val="800"/>
              </a:spcBef>
              <a:buSzTx/>
              <a:buFontTx/>
              <a:buNone/>
              <a:defRPr b="1" sz="1608">
                <a:latin typeface="+mj-lt"/>
                <a:ea typeface="+mj-ea"/>
                <a:cs typeface="+mj-cs"/>
                <a:sym typeface="Helvetica"/>
              </a:defRPr>
            </a:pPr>
            <a:r>
              <a:t>Political transition:</a:t>
            </a:r>
          </a:p>
          <a:p>
            <a:pPr marL="161223" indent="-161223" defTabSz="306324">
              <a:spcBef>
                <a:spcPts val="800"/>
              </a:spcBef>
              <a:buFontTx/>
              <a:defRPr sz="1608">
                <a:latin typeface="Times New Roman"/>
                <a:ea typeface="Times New Roman"/>
                <a:cs typeface="Times New Roman"/>
                <a:sym typeface="Times New Roman"/>
              </a:defRPr>
            </a:pPr>
            <a:r>
              <a:t>The expansion of Rome’s conquests created inequality and increasing political instability. </a:t>
            </a:r>
          </a:p>
          <a:p>
            <a:pPr marL="161223" indent="-161223" defTabSz="306324">
              <a:spcBef>
                <a:spcPts val="800"/>
              </a:spcBef>
              <a:buFontTx/>
              <a:defRPr sz="1608">
                <a:latin typeface="Times New Roman"/>
                <a:ea typeface="Times New Roman"/>
                <a:cs typeface="Times New Roman"/>
                <a:sym typeface="Times New Roman"/>
              </a:defRPr>
            </a:pPr>
            <a:r>
              <a:t>There were calls for the redistribution of land and power. </a:t>
            </a:r>
          </a:p>
          <a:p>
            <a:pPr marL="161223" indent="-161223" defTabSz="306324">
              <a:spcBef>
                <a:spcPts val="800"/>
              </a:spcBef>
              <a:buFontTx/>
              <a:defRPr sz="1608">
                <a:latin typeface="Times New Roman"/>
                <a:ea typeface="Times New Roman"/>
                <a:cs typeface="Times New Roman"/>
                <a:sym typeface="Times New Roman"/>
              </a:defRPr>
            </a:pPr>
            <a:r>
              <a:t>For example, Plebeian Tribune Tiberius Gracchus started to develop very ‘populist’ political platforms which threatened the senatorial elites. </a:t>
            </a:r>
          </a:p>
          <a:p>
            <a:pPr marL="161223" indent="-161223" defTabSz="306324">
              <a:spcBef>
                <a:spcPts val="800"/>
              </a:spcBef>
              <a:buFontTx/>
              <a:defRPr sz="1608">
                <a:latin typeface="Times New Roman"/>
                <a:ea typeface="Times New Roman"/>
                <a:cs typeface="Times New Roman"/>
                <a:sym typeface="Times New Roman"/>
              </a:defRPr>
            </a:pPr>
            <a:r>
              <a:t>The culmination of this was civil war, the dictatorship of Julius Caesar, and finally the creation of the Empire under Augustus. </a:t>
            </a:r>
          </a:p>
          <a:p>
            <a:pPr lvl="1" marL="416493" indent="-161223" defTabSz="306324">
              <a:spcBef>
                <a:spcPts val="800"/>
              </a:spcBef>
              <a:buFontTx/>
              <a:buChar char="•"/>
              <a:defRPr sz="1608">
                <a:latin typeface="Times New Roman"/>
                <a:ea typeface="Times New Roman"/>
                <a:cs typeface="Times New Roman"/>
                <a:sym typeface="Times New Roman"/>
              </a:defRPr>
            </a:pPr>
            <a:r>
              <a:t>First the </a:t>
            </a:r>
            <a:r>
              <a:rPr i="1"/>
              <a:t>principate</a:t>
            </a:r>
          </a:p>
          <a:p>
            <a:pPr lvl="1" marL="416493" indent="-161223" defTabSz="306324">
              <a:spcBef>
                <a:spcPts val="800"/>
              </a:spcBef>
              <a:buFontTx/>
              <a:buChar char="•"/>
              <a:defRPr sz="1608">
                <a:latin typeface="Times New Roman"/>
                <a:ea typeface="Times New Roman"/>
                <a:cs typeface="Times New Roman"/>
                <a:sym typeface="Times New Roman"/>
              </a:defRPr>
            </a:pPr>
            <a:r>
              <a:t>Then the </a:t>
            </a:r>
            <a:r>
              <a:rPr i="1"/>
              <a:t>dominate</a:t>
            </a:r>
            <a:endParaRPr i="1"/>
          </a:p>
          <a:p>
            <a:pPr marL="161223" indent="-161223" defTabSz="306324">
              <a:spcBef>
                <a:spcPts val="800"/>
              </a:spcBef>
              <a:buFontTx/>
              <a:defRPr sz="1608">
                <a:latin typeface="Times New Roman"/>
                <a:ea typeface="Times New Roman"/>
                <a:cs typeface="Times New Roman"/>
                <a:sym typeface="Times New Roman"/>
              </a:defRPr>
            </a:pPr>
            <a:r>
              <a:t>Augustus reformed the army, removing it as a bastion of plebeian power. </a:t>
            </a:r>
          </a:p>
          <a:p>
            <a:pPr marL="161223" indent="-161223" defTabSz="306324">
              <a:spcBef>
                <a:spcPts val="800"/>
              </a:spcBef>
              <a:buFontTx/>
              <a:defRPr sz="1608">
                <a:latin typeface="Times New Roman"/>
                <a:ea typeface="Times New Roman"/>
                <a:cs typeface="Times New Roman"/>
                <a:sym typeface="Times New Roman"/>
              </a:defRPr>
            </a:pPr>
            <a:r>
              <a:t>His successor Tiberius stripped the assemblies of powers and gave them to the senate—and then neutered the senate</a:t>
            </a:r>
          </a:p>
          <a:p>
            <a:pPr marL="161223" indent="-161223" defTabSz="306324">
              <a:spcBef>
                <a:spcPts val="800"/>
              </a:spcBef>
              <a:buFontTx/>
              <a:defRPr sz="1608">
                <a:latin typeface="Times New Roman"/>
                <a:ea typeface="Times New Roman"/>
                <a:cs typeface="Times New Roman"/>
                <a:sym typeface="Times New Roman"/>
              </a:defRPr>
            </a:pPr>
            <a:r>
              <a:t>A semi-hereditary monarchy replaced the Republic:</a:t>
            </a:r>
          </a:p>
          <a:p>
            <a:pPr lvl="1" marL="416493" indent="-161223" defTabSz="306324">
              <a:spcBef>
                <a:spcPts val="800"/>
              </a:spcBef>
              <a:buFontTx/>
              <a:buChar char="•"/>
              <a:defRPr sz="1608">
                <a:latin typeface="Times New Roman"/>
                <a:ea typeface="Times New Roman"/>
                <a:cs typeface="Times New Roman"/>
                <a:sym typeface="Times New Roman"/>
              </a:defRPr>
            </a:pPr>
            <a:r>
              <a:t>“May good success attend the Roman senate and people and myself. I hereby adopt as my son Marcus Ulpius Nerva Traianus…”</a:t>
            </a:r>
          </a:p>
          <a:p>
            <a:pPr marL="161223" indent="-161223" defTabSz="306324">
              <a:spcBef>
                <a:spcPts val="800"/>
              </a:spcBef>
              <a:buFontTx/>
              <a:defRPr sz="1608">
                <a:latin typeface="Times New Roman"/>
                <a:ea typeface="Times New Roman"/>
                <a:cs typeface="Times New Roman"/>
                <a:sym typeface="Times New Roman"/>
              </a:defRPr>
            </a:pPr>
            <a:r>
              <a:t>This was a move towards more “extractive” political institutions and though it stabilized things for awhile, there was an eventual movement towards even more extractive economic institutions </a:t>
            </a:r>
          </a:p>
        </p:txBody>
      </p:sp>
    </p:spTree>
  </p:cSld>
  <p:clrMapOvr>
    <a:masterClrMapping/>
  </p:clrMapOvr>
  <p:transition xmlns:p14="http://schemas.microsoft.com/office/powerpoint/2010/main" spd="med" advClick="1"/>
</p:sld>
</file>

<file path=ppt/slides/slide5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5" name="Always Scribble, Scribble, Scribble! Eh! Mr. Gibbon?"/>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0080"/>
                </a:solidFill>
              </a:defRPr>
            </a:lvl1pPr>
          </a:lstStyle>
          <a:p>
            <a:pPr/>
            <a:r>
              <a:t>Always Scribble, Scribble, Scribble! Eh! Mr. Gibbon?</a:t>
            </a:r>
          </a:p>
        </p:txBody>
      </p:sp>
      <p:sp>
        <p:nvSpPr>
          <p:cNvPr id="316" name="Beste, Memorials:…"/>
          <p:cNvSpPr txBox="1"/>
          <p:nvPr>
            <p:ph type="body" idx="4294967295"/>
          </p:nvPr>
        </p:nvSpPr>
        <p:spPr>
          <a:xfrm>
            <a:off x="277663" y="1270000"/>
            <a:ext cx="8572501" cy="5217160"/>
          </a:xfrm>
          <a:prstGeom prst="rect">
            <a:avLst/>
          </a:prstGeom>
        </p:spPr>
        <p:txBody>
          <a:bodyPr>
            <a:normAutofit fontScale="100000" lnSpcReduction="0"/>
          </a:bodyPr>
          <a:lstStyle/>
          <a:p>
            <a:pPr marL="0" indent="0">
              <a:spcBef>
                <a:spcPts val="1200"/>
              </a:spcBef>
              <a:buSzTx/>
              <a:buFontTx/>
              <a:buNone/>
              <a:defRPr b="1" sz="2400">
                <a:latin typeface="+mj-lt"/>
                <a:ea typeface="+mj-ea"/>
                <a:cs typeface="+mj-cs"/>
                <a:sym typeface="Helvetica"/>
              </a:defRPr>
            </a:pPr>
            <a:r>
              <a:t>Beste, </a:t>
            </a:r>
            <a:r>
              <a:rPr i="1"/>
              <a:t>Memorials:</a:t>
            </a:r>
          </a:p>
          <a:p>
            <a:pPr marL="240631" indent="-240631">
              <a:spcBef>
                <a:spcPts val="1200"/>
              </a:spcBef>
              <a:buFontTx/>
              <a:defRPr sz="2400">
                <a:latin typeface="Times New Roman"/>
                <a:ea typeface="Times New Roman"/>
                <a:cs typeface="Times New Roman"/>
                <a:sym typeface="Times New Roman"/>
              </a:defRPr>
            </a:pPr>
            <a:r>
              <a:t>The Duke of Gloucester, brother of King George III, permitted Mr. Gibbon to present to him the first volume of </a:t>
            </a:r>
            <a:r>
              <a:rPr i="1"/>
              <a:t>The History of the Decline and Fall of the Roman Empire</a:t>
            </a:r>
            <a:r>
              <a:t>. When the second volume of that work appeared, it was quite in order that it should be presented to His Royal Highness in like manner. The prince received the author with much good nature and affability, saying to him, as he laid the quarto on the table,</a:t>
            </a:r>
          </a:p>
          <a:p>
            <a:pPr lvl="1" marL="621631" indent="-240631">
              <a:spcBef>
                <a:spcPts val="1200"/>
              </a:spcBef>
              <a:buFontTx/>
              <a:buChar char="•"/>
              <a:defRPr sz="2400">
                <a:latin typeface="Times New Roman"/>
                <a:ea typeface="Times New Roman"/>
                <a:cs typeface="Times New Roman"/>
                <a:sym typeface="Times New Roman"/>
              </a:defRPr>
            </a:pPr>
            <a:r>
              <a:t>“Another damned thick, square book! Always, scribble, scribble, scribble! Eh! Mr. Gibbon?”</a:t>
            </a:r>
          </a:p>
        </p:txBody>
      </p:sp>
    </p:spTree>
  </p:cSld>
  <p:clrMapOvr>
    <a:masterClrMapping/>
  </p:clrMapOvr>
  <p:transition xmlns:p14="http://schemas.microsoft.com/office/powerpoint/2010/main" spd="med" advClick="1"/>
</p:sld>
</file>

<file path=ppt/slides/slide5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8" name="Always Scribble, Scribble, Scribble! Eh! Mr. Gibbon?"/>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0080"/>
                </a:solidFill>
              </a:defRPr>
            </a:lvl1pPr>
          </a:lstStyle>
          <a:p>
            <a:pPr/>
            <a:r>
              <a:t>Always Scribble, Scribble, Scribble! Eh! Mr. Gibbon?</a:t>
            </a:r>
          </a:p>
        </p:txBody>
      </p:sp>
      <p:sp>
        <p:nvSpPr>
          <p:cNvPr id="319" name="Five Good Emperors: Nerva-Trajan-Hadrian-Antonius Pius-Marcus Aurelius:…"/>
          <p:cNvSpPr txBox="1"/>
          <p:nvPr>
            <p:ph type="body" idx="4294967295"/>
          </p:nvPr>
        </p:nvSpPr>
        <p:spPr>
          <a:xfrm>
            <a:off x="277663" y="1270000"/>
            <a:ext cx="8572501" cy="5217160"/>
          </a:xfrm>
          <a:prstGeom prst="rect">
            <a:avLst/>
          </a:prstGeom>
        </p:spPr>
        <p:txBody>
          <a:bodyPr>
            <a:normAutofit fontScale="100000" lnSpcReduction="0"/>
          </a:bodyPr>
          <a:lstStyle/>
          <a:p>
            <a:pPr marL="0" indent="0" defTabSz="306324">
              <a:spcBef>
                <a:spcPts val="800"/>
              </a:spcBef>
              <a:buSzTx/>
              <a:buFontTx/>
              <a:buNone/>
              <a:defRPr b="1" sz="1608">
                <a:latin typeface="+mj-lt"/>
                <a:ea typeface="+mj-ea"/>
                <a:cs typeface="+mj-cs"/>
                <a:sym typeface="Helvetica"/>
              </a:defRPr>
            </a:pPr>
            <a:r>
              <a:t>Five Good Emperors: Nerva-Trajan-Hadrian-Antonius Pius-Marcus Aurelius:</a:t>
            </a:r>
          </a:p>
          <a:p>
            <a:pPr marL="161223" indent="-161223" defTabSz="306324">
              <a:spcBef>
                <a:spcPts val="800"/>
              </a:spcBef>
              <a:buFontTx/>
              <a:defRPr sz="1608">
                <a:latin typeface="Times New Roman"/>
                <a:ea typeface="Times New Roman"/>
                <a:cs typeface="Times New Roman"/>
                <a:sym typeface="Times New Roman"/>
              </a:defRPr>
            </a:pPr>
            <a:r>
              <a:t>If a man were called to fix the period in the history of the world, during which the condition of the human race was most happy and prosperous, he would, without hesitation, name that which elapsed from the death of Domitian to the accession of Commodus. </a:t>
            </a:r>
          </a:p>
          <a:p>
            <a:pPr lvl="1" marL="416493" indent="-161223" defTabSz="306324">
              <a:spcBef>
                <a:spcPts val="800"/>
              </a:spcBef>
              <a:buFontTx/>
              <a:buChar char="•"/>
              <a:defRPr sz="1608">
                <a:latin typeface="Times New Roman"/>
                <a:ea typeface="Times New Roman"/>
                <a:cs typeface="Times New Roman"/>
                <a:sym typeface="Times New Roman"/>
              </a:defRPr>
            </a:pPr>
            <a:r>
              <a:t>The vast extent of the Roman empire was governed by absolute power, under the guidance of virtue and wisdom. </a:t>
            </a:r>
          </a:p>
          <a:p>
            <a:pPr lvl="1" marL="416493" indent="-161223" defTabSz="306324">
              <a:spcBef>
                <a:spcPts val="800"/>
              </a:spcBef>
              <a:buFontTx/>
              <a:buChar char="•"/>
              <a:defRPr sz="1608">
                <a:latin typeface="Times New Roman"/>
                <a:ea typeface="Times New Roman"/>
                <a:cs typeface="Times New Roman"/>
                <a:sym typeface="Times New Roman"/>
              </a:defRPr>
            </a:pPr>
            <a:r>
              <a:t>The armies were restrained by the firm but gentle hand of four successive emperors, whose characters and authority commanded involuntary respect. </a:t>
            </a:r>
          </a:p>
          <a:p>
            <a:pPr lvl="1" marL="416493" indent="-161223" defTabSz="306324">
              <a:spcBef>
                <a:spcPts val="800"/>
              </a:spcBef>
              <a:buFontTx/>
              <a:buChar char="•"/>
              <a:defRPr sz="1608">
                <a:latin typeface="Times New Roman"/>
                <a:ea typeface="Times New Roman"/>
                <a:cs typeface="Times New Roman"/>
                <a:sym typeface="Times New Roman"/>
              </a:defRPr>
            </a:pPr>
            <a:r>
              <a:t>The forms of the civil administration were carefully preserved by Nerva, Trajan, Hadrian, and the Antonines, who delighted in the image of liberty, and were pleased with considering themselves as the accountable ministers of the laws. </a:t>
            </a:r>
          </a:p>
          <a:p>
            <a:pPr lvl="1" marL="416493" indent="-161223" defTabSz="306324">
              <a:spcBef>
                <a:spcPts val="800"/>
              </a:spcBef>
              <a:buFontTx/>
              <a:buChar char="•"/>
              <a:defRPr sz="1608">
                <a:latin typeface="Times New Roman"/>
                <a:ea typeface="Times New Roman"/>
                <a:cs typeface="Times New Roman"/>
                <a:sym typeface="Times New Roman"/>
              </a:defRPr>
            </a:pPr>
            <a:r>
              <a:t>Such princes deserved the honor of restoring the republic, had the Romans of their days been capable of enjoying a rational freedom.</a:t>
            </a:r>
          </a:p>
          <a:p>
            <a:pPr marL="161223" indent="-161223" defTabSz="306324">
              <a:spcBef>
                <a:spcPts val="800"/>
              </a:spcBef>
              <a:buFontTx/>
              <a:defRPr sz="1608">
                <a:latin typeface="Times New Roman"/>
                <a:ea typeface="Times New Roman"/>
                <a:cs typeface="Times New Roman"/>
                <a:sym typeface="Times New Roman"/>
              </a:defRPr>
            </a:pPr>
            <a:r>
              <a:t>The labors of these monarchs were overpaid by </a:t>
            </a:r>
          </a:p>
          <a:p>
            <a:pPr lvl="1" marL="416493" indent="-161223" defTabSz="306324">
              <a:spcBef>
                <a:spcPts val="800"/>
              </a:spcBef>
              <a:buFontTx/>
              <a:buChar char="•"/>
              <a:defRPr sz="1608">
                <a:latin typeface="Times New Roman"/>
                <a:ea typeface="Times New Roman"/>
                <a:cs typeface="Times New Roman"/>
                <a:sym typeface="Times New Roman"/>
              </a:defRPr>
            </a:pPr>
            <a:r>
              <a:t>the immense reward that inseparably waited on their success; </a:t>
            </a:r>
          </a:p>
          <a:p>
            <a:pPr lvl="1" marL="416493" indent="-161223" defTabSz="306324">
              <a:spcBef>
                <a:spcPts val="800"/>
              </a:spcBef>
              <a:buFontTx/>
              <a:buChar char="•"/>
              <a:defRPr sz="1608">
                <a:latin typeface="Times New Roman"/>
                <a:ea typeface="Times New Roman"/>
                <a:cs typeface="Times New Roman"/>
                <a:sym typeface="Times New Roman"/>
              </a:defRPr>
            </a:pPr>
            <a:r>
              <a:t>by the honest pride of virtue, and </a:t>
            </a:r>
          </a:p>
          <a:p>
            <a:pPr lvl="1" marL="416493" indent="-161223" defTabSz="306324">
              <a:spcBef>
                <a:spcPts val="800"/>
              </a:spcBef>
              <a:buFontTx/>
              <a:buChar char="•"/>
              <a:defRPr sz="1608">
                <a:latin typeface="Times New Roman"/>
                <a:ea typeface="Times New Roman"/>
                <a:cs typeface="Times New Roman"/>
                <a:sym typeface="Times New Roman"/>
              </a:defRPr>
            </a:pPr>
            <a:r>
              <a:t>by the exquisite delight of beholding the general happiness of which they were the authors.</a:t>
            </a:r>
          </a:p>
        </p:txBody>
      </p:sp>
    </p:spTree>
  </p:cSld>
  <p:clrMapOvr>
    <a:masterClrMapping/>
  </p:clrMapOvr>
  <p:transition xmlns:p14="http://schemas.microsoft.com/office/powerpoint/2010/main" spd="med" advClick="1"/>
</p:sld>
</file>

<file path=ppt/slides/slide5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1" name="Aelius Aristides"/>
          <p:cNvSpPr txBox="1"/>
          <p:nvPr>
            <p:ph type="title" idx="4294967295"/>
          </p:nvPr>
        </p:nvSpPr>
        <p:spPr>
          <a:xfrm>
            <a:off x="277663" y="-1"/>
            <a:ext cx="8572501" cy="1270001"/>
          </a:xfrm>
          <a:prstGeom prst="rect">
            <a:avLst/>
          </a:prstGeom>
        </p:spPr>
        <p:txBody>
          <a:bodyPr>
            <a:normAutofit fontScale="100000" lnSpcReduction="0"/>
          </a:bodyPr>
          <a:lstStyle>
            <a:lvl1pPr>
              <a:defRPr sz="6000">
                <a:solidFill>
                  <a:srgbClr val="000080"/>
                </a:solidFill>
              </a:defRPr>
            </a:lvl1pPr>
          </a:lstStyle>
          <a:p>
            <a:pPr/>
            <a:r>
              <a:t>Aelius Aristides</a:t>
            </a:r>
          </a:p>
        </p:txBody>
      </p:sp>
      <p:sp>
        <p:nvSpPr>
          <p:cNvPr id="322" name="The Roman Oration:…"/>
          <p:cNvSpPr txBox="1"/>
          <p:nvPr>
            <p:ph type="body" idx="4294967295"/>
          </p:nvPr>
        </p:nvSpPr>
        <p:spPr>
          <a:xfrm>
            <a:off x="277663" y="1270000"/>
            <a:ext cx="8572501" cy="5217160"/>
          </a:xfrm>
          <a:prstGeom prst="rect">
            <a:avLst/>
          </a:prstGeom>
        </p:spPr>
        <p:txBody>
          <a:bodyPr>
            <a:normAutofit fontScale="100000" lnSpcReduction="0"/>
          </a:bodyPr>
          <a:lstStyle/>
          <a:p>
            <a:pPr marL="0" indent="0" defTabSz="288036">
              <a:buSzTx/>
              <a:buFontTx/>
              <a:buNone/>
              <a:defRPr b="1" sz="1512">
                <a:latin typeface="+mj-lt"/>
                <a:ea typeface="+mj-ea"/>
                <a:cs typeface="+mj-cs"/>
                <a:sym typeface="Helvetica"/>
              </a:defRPr>
            </a:pPr>
            <a:r>
              <a:t>The Roman Oration:</a:t>
            </a:r>
          </a:p>
          <a:p>
            <a:pPr marL="151597" indent="-151597" defTabSz="288036">
              <a:buFontTx/>
              <a:defRPr sz="1512">
                <a:latin typeface="Times New Roman"/>
                <a:ea typeface="Times New Roman"/>
                <a:cs typeface="Times New Roman"/>
                <a:sym typeface="Times New Roman"/>
              </a:defRPr>
            </a:pPr>
            <a:r>
              <a:t>Whatever the seasons make grow and whatever countries and rivers and lakes and arts of Hellenes and non-Hellenes produce are brought from every land and sea, so that if one would look at all these things, he must needs behold them either by visiting the entire civilized world or by coming to this city. For whatever is grown and made among each people cannot fail to be here at all times and in abundance. And here the the merchant vessels come carrying these many products from all region in every season and even at every equinox, so that the city appears a kind of common emporium of the world.</a:t>
            </a:r>
          </a:p>
          <a:p>
            <a:pPr marL="151597" indent="-151597" defTabSz="288036">
              <a:buFontTx/>
              <a:defRPr sz="1512">
                <a:latin typeface="Times New Roman"/>
                <a:ea typeface="Times New Roman"/>
                <a:cs typeface="Times New Roman"/>
                <a:sym typeface="Times New Roman"/>
              </a:defRPr>
            </a:pPr>
            <a:r>
              <a:t>Cargoes from India and, if you will, even from Arabia the Blest one can see in such numbers as to surmise that in those lands the trees will have been stripped bare and that the inhabitants of these lands, if they need anything, must come here and beg for a share of their own. Again one can see Babylonian garments and ornaments from the barbarian country beyond arriving in greater quantity and with more ease than if shippers from Naxos or from Cythnos, bearing something from those islands, had but to enter the port of Athens. Your farms are Egypt, Sicily and the civilized part of Africa.</a:t>
            </a:r>
          </a:p>
          <a:p>
            <a:pPr marL="151597" indent="-151597" defTabSz="288036">
              <a:buFontTx/>
              <a:defRPr sz="1512">
                <a:latin typeface="Times New Roman"/>
                <a:ea typeface="Times New Roman"/>
                <a:cs typeface="Times New Roman"/>
                <a:sym typeface="Times New Roman"/>
              </a:defRPr>
            </a:pPr>
            <a:r>
              <a:t>Arrivals and departures by sea never cease, so that the wonder is not that the harbor has insufficient space for merchant vessels, but that even the sea has enough, if it really does.</a:t>
            </a:r>
          </a:p>
          <a:p>
            <a:pPr marL="151597" indent="-151597" defTabSz="288036">
              <a:buFontTx/>
              <a:defRPr sz="1512">
                <a:latin typeface="Times New Roman"/>
                <a:ea typeface="Times New Roman"/>
                <a:cs typeface="Times New Roman"/>
                <a:sym typeface="Times New Roman"/>
              </a:defRPr>
            </a:pPr>
            <a:r>
              <a:t>And just as Hesiod said about the ends of the Ocean, that there is a common channel where all waters have one source and destination, so there is a common channel to Rome and all meet here, trade, shipping, agriculture, metallurgy, all the arts and crafts that are or ever have been, all the things that are engendered or or grow from the earth. And whatever one does not see here neither did nor does exist. And so it is not easy to which is greater, the superiority of this city in respect to the cities that now are or the superiority of this city respect to the empires that ever were…</a:t>
            </a:r>
          </a:p>
        </p:txBody>
      </p:sp>
    </p:spTree>
  </p:cSld>
  <p:clrMapOvr>
    <a:masterClrMapping/>
  </p:clrMapOvr>
  <p:transition xmlns:p14="http://schemas.microsoft.com/office/powerpoint/2010/main" spd="med" advClick="1"/>
</p:sld>
</file>

<file path=ppt/slides/slide5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4" name="Review: The Rise of Rome"/>
          <p:cNvSpPr txBox="1"/>
          <p:nvPr>
            <p:ph type="title" idx="4294967295"/>
          </p:nvPr>
        </p:nvSpPr>
        <p:spPr>
          <a:xfrm>
            <a:off x="277663" y="-1"/>
            <a:ext cx="8572501" cy="1270001"/>
          </a:xfrm>
          <a:prstGeom prst="rect">
            <a:avLst/>
          </a:prstGeom>
        </p:spPr>
        <p:txBody>
          <a:bodyPr>
            <a:normAutofit fontScale="100000" lnSpcReduction="0"/>
          </a:bodyPr>
          <a:lstStyle>
            <a:lvl1pPr defTabSz="406908">
              <a:defRPr sz="5340">
                <a:solidFill>
                  <a:srgbClr val="008000"/>
                </a:solidFill>
              </a:defRPr>
            </a:lvl1pPr>
          </a:lstStyle>
          <a:p>
            <a:pPr/>
            <a:r>
              <a:t>Review: The Rise of Rome</a:t>
            </a:r>
          </a:p>
        </p:txBody>
      </p:sp>
      <p:sp>
        <p:nvSpPr>
          <p:cNvPr id="325" name="Slide taken from Melissa Dell"/>
          <p:cNvSpPr txBox="1"/>
          <p:nvPr/>
        </p:nvSpPr>
        <p:spPr>
          <a:xfrm>
            <a:off x="0" y="6487159"/>
            <a:ext cx="277902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sp>
        <p:nvSpPr>
          <p:cNvPr id="326" name="Roman Institutions are key to the rise of Rome:…"/>
          <p:cNvSpPr txBox="1"/>
          <p:nvPr>
            <p:ph type="body" sz="half" idx="4294967295"/>
          </p:nvPr>
        </p:nvSpPr>
        <p:spPr>
          <a:xfrm>
            <a:off x="277663" y="1270000"/>
            <a:ext cx="4020274" cy="5217160"/>
          </a:xfrm>
          <a:prstGeom prst="rect">
            <a:avLst/>
          </a:prstGeom>
        </p:spPr>
        <p:txBody>
          <a:bodyPr>
            <a:normAutofit fontScale="100000" lnSpcReduction="0"/>
          </a:bodyPr>
          <a:lstStyle/>
          <a:p>
            <a:pPr marL="0" indent="0" defTabSz="256031">
              <a:spcBef>
                <a:spcPts val="600"/>
              </a:spcBef>
              <a:buSzTx/>
              <a:buFontTx/>
              <a:buNone/>
              <a:defRPr b="1" sz="1344">
                <a:latin typeface="+mj-lt"/>
                <a:ea typeface="+mj-ea"/>
                <a:cs typeface="+mj-cs"/>
                <a:sym typeface="Helvetica"/>
              </a:defRPr>
            </a:pPr>
            <a:r>
              <a:t>Roman Institutions are key to the rise of Rome:</a:t>
            </a:r>
          </a:p>
          <a:p>
            <a:pPr marL="134753" indent="-134753" defTabSz="256031">
              <a:spcBef>
                <a:spcPts val="600"/>
              </a:spcBef>
              <a:buFontTx/>
              <a:defRPr sz="1344">
                <a:latin typeface="Times New Roman"/>
                <a:ea typeface="Times New Roman"/>
                <a:cs typeface="Times New Roman"/>
                <a:sym typeface="Times New Roman"/>
              </a:defRPr>
            </a:pPr>
            <a:r>
              <a:t>In 510BC, the citizens of Rome overthrew their king, Lucius Tarquinius Superbus, and created a republic. </a:t>
            </a:r>
          </a:p>
          <a:p>
            <a:pPr marL="134753" indent="-134753" defTabSz="256031">
              <a:spcBef>
                <a:spcPts val="600"/>
              </a:spcBef>
              <a:buFontTx/>
              <a:defRPr sz="1344">
                <a:latin typeface="Times New Roman"/>
                <a:ea typeface="Times New Roman"/>
                <a:cs typeface="Times New Roman"/>
                <a:sym typeface="Times New Roman"/>
              </a:defRPr>
            </a:pPr>
            <a:r>
              <a:t>The state was run by elected officials:</a:t>
            </a:r>
          </a:p>
          <a:p>
            <a:pPr lvl="1" marL="348113" indent="-134753" defTabSz="256031">
              <a:spcBef>
                <a:spcPts val="600"/>
              </a:spcBef>
              <a:buFontTx/>
              <a:buChar char="•"/>
              <a:defRPr sz="1344">
                <a:latin typeface="Times New Roman"/>
                <a:ea typeface="Times New Roman"/>
                <a:cs typeface="Times New Roman"/>
                <a:sym typeface="Times New Roman"/>
              </a:defRPr>
            </a:pPr>
            <a:r>
              <a:t>Two consuls who had the job for one year</a:t>
            </a:r>
          </a:p>
          <a:p>
            <a:pPr lvl="1" marL="348113" indent="-134753" defTabSz="256031">
              <a:spcBef>
                <a:spcPts val="600"/>
              </a:spcBef>
              <a:buFontTx/>
              <a:buChar char="•"/>
              <a:defRPr sz="1344">
                <a:latin typeface="Times New Roman"/>
                <a:ea typeface="Times New Roman"/>
                <a:cs typeface="Times New Roman"/>
                <a:sym typeface="Times New Roman"/>
              </a:defRPr>
            </a:pPr>
            <a:r>
              <a:t>Other magistrates: praetors, aediles, proconsuls </a:t>
            </a:r>
          </a:p>
          <a:p>
            <a:pPr lvl="1" marL="348113" indent="-134753" defTabSz="256031">
              <a:spcBef>
                <a:spcPts val="600"/>
              </a:spcBef>
              <a:buFontTx/>
              <a:buChar char="•"/>
              <a:defRPr sz="1344">
                <a:latin typeface="Times New Roman"/>
                <a:ea typeface="Times New Roman"/>
                <a:cs typeface="Times New Roman"/>
                <a:sym typeface="Times New Roman"/>
              </a:defRPr>
            </a:pPr>
            <a:r>
              <a:t>Tribunes. </a:t>
            </a:r>
          </a:p>
          <a:p>
            <a:pPr lvl="1" marL="348113" indent="-134753" defTabSz="256031">
              <a:spcBef>
                <a:spcPts val="600"/>
              </a:spcBef>
              <a:buFontTx/>
              <a:buChar char="•"/>
              <a:defRPr sz="1344">
                <a:latin typeface="Times New Roman"/>
                <a:ea typeface="Times New Roman"/>
                <a:cs typeface="Times New Roman"/>
                <a:sym typeface="Times New Roman"/>
              </a:defRPr>
            </a:pPr>
            <a:r>
              <a:t>Offices were elected, annual, and held by multiple people at the same time</a:t>
            </a:r>
          </a:p>
          <a:p>
            <a:pPr lvl="2" marL="561473" indent="-134753" defTabSz="256031">
              <a:spcBef>
                <a:spcPts val="600"/>
              </a:spcBef>
              <a:buFontTx/>
              <a:defRPr sz="1344">
                <a:latin typeface="Times New Roman"/>
                <a:ea typeface="Times New Roman"/>
                <a:cs typeface="Times New Roman"/>
                <a:sym typeface="Times New Roman"/>
              </a:defRPr>
            </a:pPr>
            <a:r>
              <a:t>This greatly reduced the ability of any one person to consolidate or exploit his power. </a:t>
            </a:r>
          </a:p>
          <a:p>
            <a:pPr marL="134753" indent="-134753" defTabSz="256031">
              <a:spcBef>
                <a:spcPts val="600"/>
              </a:spcBef>
              <a:buFontTx/>
              <a:defRPr sz="1344">
                <a:latin typeface="Times New Roman"/>
                <a:ea typeface="Times New Roman"/>
                <a:cs typeface="Times New Roman"/>
                <a:sym typeface="Times New Roman"/>
              </a:defRPr>
            </a:pPr>
            <a:r>
              <a:t>The institutions of the Republic contained a system of checks and balances which distributed power fairly widely. </a:t>
            </a:r>
          </a:p>
          <a:p>
            <a:pPr marL="134753" indent="-134753" defTabSz="256031">
              <a:spcBef>
                <a:spcPts val="600"/>
              </a:spcBef>
              <a:buFontTx/>
              <a:defRPr sz="1344">
                <a:latin typeface="Times New Roman"/>
                <a:ea typeface="Times New Roman"/>
                <a:cs typeface="Times New Roman"/>
                <a:sym typeface="Times New Roman"/>
              </a:defRPr>
            </a:pPr>
            <a:r>
              <a:t>Even if elite patrician families had far more power, it was possible for non-elites, so called plebeians, to get to the top, and they constrained the power of the elites. </a:t>
            </a:r>
          </a:p>
          <a:p>
            <a:pPr lvl="1" marL="348113" indent="-134753" defTabSz="256031">
              <a:spcBef>
                <a:spcPts val="600"/>
              </a:spcBef>
              <a:buFontTx/>
              <a:buChar char="•"/>
              <a:defRPr sz="1344">
                <a:latin typeface="Times New Roman"/>
                <a:ea typeface="Times New Roman"/>
                <a:cs typeface="Times New Roman"/>
                <a:sym typeface="Times New Roman"/>
              </a:defRPr>
            </a:pPr>
            <a:r>
              <a:t>Then some plebeian families become equally elite…</a:t>
            </a:r>
          </a:p>
          <a:p>
            <a:pPr lvl="1" marL="348113" indent="-134753" defTabSz="256031">
              <a:spcBef>
                <a:spcPts val="600"/>
              </a:spcBef>
              <a:buFontTx/>
              <a:buChar char="•"/>
              <a:defRPr sz="1344">
                <a:latin typeface="Times New Roman"/>
                <a:ea typeface="Times New Roman"/>
                <a:cs typeface="Times New Roman"/>
                <a:sym typeface="Times New Roman"/>
              </a:defRPr>
            </a:pPr>
            <a:r>
              <a:t>The </a:t>
            </a:r>
            <a:r>
              <a:rPr i="1"/>
              <a:t>nobiles</a:t>
            </a:r>
          </a:p>
        </p:txBody>
      </p:sp>
      <p:sp>
        <p:nvSpPr>
          <p:cNvPr id="327" name="Roman assemblies:…"/>
          <p:cNvSpPr txBox="1"/>
          <p:nvPr/>
        </p:nvSpPr>
        <p:spPr>
          <a:xfrm>
            <a:off x="4829890" y="1270000"/>
            <a:ext cx="4020274" cy="5217160"/>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defTabSz="288036">
              <a:spcBef>
                <a:spcPts val="700"/>
              </a:spcBef>
              <a:defRPr b="1" sz="1512">
                <a:latin typeface="+mj-lt"/>
                <a:ea typeface="+mj-ea"/>
                <a:cs typeface="+mj-cs"/>
                <a:sym typeface="Helvetica"/>
              </a:defRPr>
            </a:pPr>
            <a:r>
              <a:t>Roman assemblies:</a:t>
            </a:r>
          </a:p>
          <a:p>
            <a:pPr marL="151597" indent="-151597" defTabSz="288036">
              <a:spcBef>
                <a:spcPts val="700"/>
              </a:spcBef>
              <a:buSzPct val="100000"/>
              <a:buChar char="•"/>
              <a:defRPr sz="1512">
                <a:latin typeface="Times New Roman"/>
                <a:ea typeface="Times New Roman"/>
                <a:cs typeface="Times New Roman"/>
                <a:sym typeface="Times New Roman"/>
              </a:defRPr>
            </a:pPr>
            <a:r>
              <a:t>Centuriate: 193 centuries on the basis of military organization, weighted toward the rich. Elects the magistrates, declares war and peace</a:t>
            </a:r>
          </a:p>
          <a:p>
            <a:pPr marL="151597" indent="-151597" defTabSz="288036">
              <a:spcBef>
                <a:spcPts val="700"/>
              </a:spcBef>
              <a:buSzPct val="100000"/>
              <a:buChar char="•"/>
              <a:defRPr sz="1512">
                <a:latin typeface="Times New Roman"/>
                <a:ea typeface="Times New Roman"/>
                <a:cs typeface="Times New Roman"/>
                <a:sym typeface="Times New Roman"/>
              </a:defRPr>
            </a:pPr>
            <a:r>
              <a:t>Tribal: After 241 BC, 35 tribes on the basis of geographical location </a:t>
            </a:r>
          </a:p>
          <a:p>
            <a:pPr marL="151597" indent="-151597" defTabSz="288036">
              <a:spcBef>
                <a:spcPts val="700"/>
              </a:spcBef>
              <a:buSzPct val="100000"/>
              <a:buChar char="•"/>
              <a:defRPr sz="1512">
                <a:latin typeface="Times New Roman"/>
                <a:ea typeface="Times New Roman"/>
                <a:cs typeface="Times New Roman"/>
                <a:sym typeface="Times New Roman"/>
              </a:defRPr>
            </a:pPr>
            <a:r>
              <a:t>Plebeian: Non-patricians, run by Tribunes</a:t>
            </a:r>
          </a:p>
          <a:p>
            <a:pPr marL="151597" indent="-151597" defTabSz="288036">
              <a:spcBef>
                <a:spcPts val="700"/>
              </a:spcBef>
              <a:buSzPct val="100000"/>
              <a:buChar char="•"/>
              <a:defRPr sz="1512">
                <a:latin typeface="Times New Roman"/>
                <a:ea typeface="Times New Roman"/>
                <a:cs typeface="Times New Roman"/>
                <a:sym typeface="Times New Roman"/>
              </a:defRPr>
            </a:pPr>
            <a:r>
              <a:t>Senate</a:t>
            </a:r>
          </a:p>
          <a:p>
            <a:pPr defTabSz="288036">
              <a:spcBef>
                <a:spcPts val="700"/>
              </a:spcBef>
              <a:defRPr sz="1512">
                <a:latin typeface="Times New Roman"/>
                <a:ea typeface="Times New Roman"/>
                <a:cs typeface="Times New Roman"/>
                <a:sym typeface="Times New Roman"/>
              </a:defRPr>
            </a:pPr>
          </a:p>
          <a:p>
            <a:pPr defTabSz="288036">
              <a:spcBef>
                <a:spcPts val="700"/>
              </a:spcBef>
              <a:defRPr b="1" sz="1512">
                <a:latin typeface="+mj-lt"/>
                <a:ea typeface="+mj-ea"/>
                <a:cs typeface="+mj-cs"/>
                <a:sym typeface="Helvetica"/>
              </a:defRPr>
            </a:pPr>
            <a:r>
              <a:t>Roman institutions:</a:t>
            </a:r>
          </a:p>
          <a:p>
            <a:pPr marL="151597" indent="-151597" defTabSz="288036">
              <a:spcBef>
                <a:spcPts val="700"/>
              </a:spcBef>
              <a:buSzPct val="100000"/>
              <a:buChar char="•"/>
              <a:defRPr sz="1512">
                <a:latin typeface="Times New Roman"/>
                <a:ea typeface="Times New Roman"/>
                <a:cs typeface="Times New Roman"/>
                <a:sym typeface="Times New Roman"/>
              </a:defRPr>
            </a:pPr>
            <a:r>
              <a:t>Legions</a:t>
            </a:r>
          </a:p>
          <a:p>
            <a:pPr lvl="1" marL="391627" indent="-151597" defTabSz="288036">
              <a:spcBef>
                <a:spcPts val="700"/>
              </a:spcBef>
              <a:buSzPct val="100000"/>
              <a:buChar char="•"/>
              <a:defRPr sz="1512">
                <a:latin typeface="Times New Roman"/>
                <a:ea typeface="Times New Roman"/>
                <a:cs typeface="Times New Roman"/>
                <a:sym typeface="Times New Roman"/>
              </a:defRPr>
            </a:pPr>
            <a:r>
              <a:t>Phalanx</a:t>
            </a:r>
          </a:p>
          <a:p>
            <a:pPr lvl="1" marL="391627" indent="-151597" defTabSz="288036">
              <a:spcBef>
                <a:spcPts val="700"/>
              </a:spcBef>
              <a:buSzPct val="100000"/>
              <a:buChar char="•"/>
              <a:defRPr sz="1512">
                <a:latin typeface="Times New Roman"/>
                <a:ea typeface="Times New Roman"/>
                <a:cs typeface="Times New Roman"/>
                <a:sym typeface="Times New Roman"/>
              </a:defRPr>
            </a:pPr>
            <a:r>
              <a:t>Manipular</a:t>
            </a:r>
          </a:p>
          <a:p>
            <a:pPr lvl="1" marL="391627" indent="-151597" defTabSz="288036">
              <a:spcBef>
                <a:spcPts val="700"/>
              </a:spcBef>
              <a:buSzPct val="100000"/>
              <a:buChar char="•"/>
              <a:defRPr sz="1512">
                <a:latin typeface="Times New Roman"/>
                <a:ea typeface="Times New Roman"/>
                <a:cs typeface="Times New Roman"/>
                <a:sym typeface="Times New Roman"/>
              </a:defRPr>
            </a:pPr>
            <a:r>
              <a:t>Marian</a:t>
            </a:r>
          </a:p>
          <a:p>
            <a:pPr marL="151597" indent="-151597" defTabSz="288036">
              <a:spcBef>
                <a:spcPts val="700"/>
              </a:spcBef>
              <a:buSzPct val="100000"/>
              <a:buChar char="•"/>
              <a:defRPr sz="1512">
                <a:latin typeface="Times New Roman"/>
                <a:ea typeface="Times New Roman"/>
                <a:cs typeface="Times New Roman"/>
                <a:sym typeface="Times New Roman"/>
              </a:defRPr>
            </a:pPr>
            <a:r>
              <a:t>Imperium</a:t>
            </a:r>
          </a:p>
          <a:p>
            <a:pPr marL="151597" indent="-151597" defTabSz="288036">
              <a:spcBef>
                <a:spcPts val="700"/>
              </a:spcBef>
              <a:buSzPct val="100000"/>
              <a:buChar char="•"/>
              <a:defRPr sz="1512">
                <a:latin typeface="Times New Roman"/>
                <a:ea typeface="Times New Roman"/>
                <a:cs typeface="Times New Roman"/>
                <a:sym typeface="Times New Roman"/>
              </a:defRPr>
            </a:pPr>
            <a:r>
              <a:t>Provinciae</a:t>
            </a:r>
          </a:p>
          <a:p>
            <a:pPr marL="151597" indent="-151597" defTabSz="288036">
              <a:spcBef>
                <a:spcPts val="700"/>
              </a:spcBef>
              <a:buSzPct val="100000"/>
              <a:buChar char="•"/>
              <a:defRPr sz="1512">
                <a:latin typeface="Times New Roman"/>
                <a:ea typeface="Times New Roman"/>
                <a:cs typeface="Times New Roman"/>
                <a:sym typeface="Times New Roman"/>
              </a:defRPr>
            </a:pPr>
            <a:r>
              <a:t>Proconsuls and propraetors</a:t>
            </a:r>
          </a:p>
        </p:txBody>
      </p:sp>
    </p:spTree>
  </p:cSld>
  <p:clrMapOvr>
    <a:masterClrMapping/>
  </p:clrMapOvr>
  <p:transition xmlns:p14="http://schemas.microsoft.com/office/powerpoint/2010/main" spd="med" advClick="1"/>
</p:sld>
</file>

<file path=ppt/slides/slide5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9" name="The Rise of Rome II"/>
          <p:cNvSpPr txBox="1"/>
          <p:nvPr>
            <p:ph type="title" idx="4294967295"/>
          </p:nvPr>
        </p:nvSpPr>
        <p:spPr>
          <a:xfrm>
            <a:off x="277663" y="-1"/>
            <a:ext cx="8572501" cy="1270001"/>
          </a:xfrm>
          <a:prstGeom prst="rect">
            <a:avLst/>
          </a:prstGeom>
        </p:spPr>
        <p:txBody>
          <a:bodyPr>
            <a:normAutofit fontScale="100000" lnSpcReduction="0"/>
          </a:bodyPr>
          <a:lstStyle>
            <a:lvl1pPr>
              <a:defRPr sz="6000">
                <a:solidFill>
                  <a:srgbClr val="008000"/>
                </a:solidFill>
              </a:defRPr>
            </a:lvl1pPr>
          </a:lstStyle>
          <a:p>
            <a:pPr/>
            <a:r>
              <a:t>The Rise of Rome II</a:t>
            </a:r>
          </a:p>
        </p:txBody>
      </p:sp>
      <p:sp>
        <p:nvSpPr>
          <p:cNvPr id="330" name="Slide taken from Melissa Dell"/>
          <p:cNvSpPr txBox="1"/>
          <p:nvPr/>
        </p:nvSpPr>
        <p:spPr>
          <a:xfrm>
            <a:off x="0" y="6487159"/>
            <a:ext cx="277902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sp>
        <p:nvSpPr>
          <p:cNvPr id="331" name="Roman Institutions are key to the rise of Rome:…"/>
          <p:cNvSpPr txBox="1"/>
          <p:nvPr>
            <p:ph type="body" sz="half" idx="4294967295"/>
          </p:nvPr>
        </p:nvSpPr>
        <p:spPr>
          <a:xfrm>
            <a:off x="277663" y="1270000"/>
            <a:ext cx="4020274" cy="5217160"/>
          </a:xfrm>
          <a:prstGeom prst="rect">
            <a:avLst/>
          </a:prstGeom>
        </p:spPr>
        <p:txBody>
          <a:bodyPr>
            <a:normAutofit fontScale="100000" lnSpcReduction="0"/>
          </a:bodyPr>
          <a:lstStyle/>
          <a:p>
            <a:pPr marL="0" indent="0" defTabSz="393192">
              <a:spcBef>
                <a:spcPts val="1000"/>
              </a:spcBef>
              <a:buSzTx/>
              <a:buFontTx/>
              <a:buNone/>
              <a:defRPr b="1" sz="2064">
                <a:latin typeface="+mj-lt"/>
                <a:ea typeface="+mj-ea"/>
                <a:cs typeface="+mj-cs"/>
                <a:sym typeface="Helvetica"/>
              </a:defRPr>
            </a:pPr>
            <a:r>
              <a:t>Roman Institutions are key to the rise of Rome:</a:t>
            </a:r>
          </a:p>
          <a:p>
            <a:pPr marL="206943" indent="-206943" defTabSz="393192">
              <a:spcBef>
                <a:spcPts val="1000"/>
              </a:spcBef>
              <a:buFontTx/>
              <a:defRPr sz="2064">
                <a:latin typeface="Times New Roman"/>
                <a:ea typeface="Times New Roman"/>
                <a:cs typeface="Times New Roman"/>
                <a:sym typeface="Times New Roman"/>
              </a:defRPr>
            </a:pPr>
            <a:r>
              <a:t>Four key factors:</a:t>
            </a:r>
          </a:p>
          <a:p>
            <a:pPr lvl="1" marL="534603" indent="-206943" defTabSz="393192">
              <a:spcBef>
                <a:spcPts val="1000"/>
              </a:spcBef>
              <a:buFontTx/>
              <a:buChar char="•"/>
              <a:defRPr sz="2064">
                <a:latin typeface="Times New Roman"/>
                <a:ea typeface="Times New Roman"/>
                <a:cs typeface="Times New Roman"/>
                <a:sym typeface="Times New Roman"/>
              </a:defRPr>
            </a:pPr>
            <a:r>
              <a:t>Militarism (on the part of elites competing for authority)</a:t>
            </a:r>
          </a:p>
          <a:p>
            <a:pPr lvl="1" marL="534603" indent="-206943" defTabSz="393192">
              <a:spcBef>
                <a:spcPts val="1000"/>
              </a:spcBef>
              <a:buFontTx/>
              <a:buChar char="•"/>
              <a:defRPr sz="2064">
                <a:latin typeface="Times New Roman"/>
                <a:ea typeface="Times New Roman"/>
                <a:cs typeface="Times New Roman"/>
                <a:sym typeface="Times New Roman"/>
              </a:defRPr>
            </a:pPr>
            <a:r>
              <a:t>Mobilization (of the citizen mass)</a:t>
            </a:r>
          </a:p>
          <a:p>
            <a:pPr lvl="1" marL="534603" indent="-206943" defTabSz="393192">
              <a:spcBef>
                <a:spcPts val="1000"/>
              </a:spcBef>
              <a:buFontTx/>
              <a:buChar char="•"/>
              <a:defRPr sz="2064">
                <a:latin typeface="Times New Roman"/>
                <a:ea typeface="Times New Roman"/>
                <a:cs typeface="Times New Roman"/>
                <a:sym typeface="Times New Roman"/>
              </a:defRPr>
            </a:pPr>
            <a:r>
              <a:t>Widely shared benefits (of conquest)</a:t>
            </a:r>
          </a:p>
          <a:p>
            <a:pPr lvl="1" marL="534603" indent="-206943" defTabSz="393192">
              <a:spcBef>
                <a:spcPts val="1000"/>
              </a:spcBef>
              <a:buFontTx/>
              <a:buChar char="•"/>
              <a:defRPr sz="2064">
                <a:latin typeface="Times New Roman"/>
                <a:ea typeface="Times New Roman"/>
                <a:cs typeface="Times New Roman"/>
                <a:sym typeface="Times New Roman"/>
              </a:defRPr>
            </a:pPr>
            <a:r>
              <a:t>Incorporation (of conquered communities)</a:t>
            </a:r>
          </a:p>
          <a:p>
            <a:pPr marL="206943" indent="-206943" defTabSz="393192">
              <a:spcBef>
                <a:spcPts val="1000"/>
              </a:spcBef>
              <a:buFontTx/>
              <a:defRPr sz="2064">
                <a:latin typeface="Times New Roman"/>
                <a:ea typeface="Times New Roman"/>
                <a:cs typeface="Times New Roman"/>
                <a:sym typeface="Times New Roman"/>
              </a:defRPr>
            </a:pPr>
            <a:r>
              <a:t>Mammoth military and political expansion after -340, and substantial economic, expansion</a:t>
            </a:r>
          </a:p>
        </p:txBody>
      </p:sp>
      <p:pic>
        <p:nvPicPr>
          <p:cNvPr id="332" name="Image" descr="Image"/>
          <p:cNvPicPr>
            <a:picLocks noChangeAspect="1"/>
          </p:cNvPicPr>
          <p:nvPr/>
        </p:nvPicPr>
        <p:blipFill>
          <a:blip r:embed="rId2">
            <a:extLst/>
          </a:blip>
          <a:stretch>
            <a:fillRect/>
          </a:stretch>
        </p:blipFill>
        <p:spPr>
          <a:xfrm>
            <a:off x="4712816" y="1270000"/>
            <a:ext cx="4137348" cy="2654382"/>
          </a:xfrm>
          <a:prstGeom prst="rect">
            <a:avLst/>
          </a:prstGeom>
          <a:ln w="12700">
            <a:miter lim="400000"/>
          </a:ln>
        </p:spPr>
      </p:pic>
      <p:pic>
        <p:nvPicPr>
          <p:cNvPr id="333" name="Image" descr="Image"/>
          <p:cNvPicPr>
            <a:picLocks noChangeAspect="1"/>
          </p:cNvPicPr>
          <p:nvPr/>
        </p:nvPicPr>
        <p:blipFill>
          <a:blip r:embed="rId3">
            <a:extLst/>
          </a:blip>
          <a:stretch>
            <a:fillRect/>
          </a:stretch>
        </p:blipFill>
        <p:spPr>
          <a:xfrm>
            <a:off x="4710959" y="4165311"/>
            <a:ext cx="4137348" cy="2413453"/>
          </a:xfrm>
          <a:prstGeom prst="rect">
            <a:avLst/>
          </a:prstGeom>
          <a:ln w="12700">
            <a:miter lim="400000"/>
          </a:ln>
        </p:spPr>
      </p:pic>
    </p:spTree>
  </p:cSld>
  <p:clrMapOvr>
    <a:masterClrMapping/>
  </p:clrMapOvr>
  <p:transition xmlns:p14="http://schemas.microsoft.com/office/powerpoint/2010/main" spd="med" advClick="1"/>
</p:sld>
</file>

<file path=ppt/slides/slide5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5" name="Measuring Roman Efflorescence"/>
          <p:cNvSpPr txBox="1"/>
          <p:nvPr>
            <p:ph type="title" idx="4294967295"/>
          </p:nvPr>
        </p:nvSpPr>
        <p:spPr>
          <a:xfrm>
            <a:off x="277663" y="-1"/>
            <a:ext cx="8572501" cy="1270001"/>
          </a:xfrm>
          <a:prstGeom prst="rect">
            <a:avLst/>
          </a:prstGeom>
        </p:spPr>
        <p:txBody>
          <a:bodyPr>
            <a:normAutofit fontScale="100000" lnSpcReduction="0"/>
          </a:bodyPr>
          <a:lstStyle>
            <a:lvl1pPr defTabSz="324611">
              <a:defRPr sz="4260">
                <a:solidFill>
                  <a:srgbClr val="008000"/>
                </a:solidFill>
              </a:defRPr>
            </a:lvl1pPr>
          </a:lstStyle>
          <a:p>
            <a:pPr/>
            <a:r>
              <a:t>Measuring Roman Efflorescence</a:t>
            </a:r>
          </a:p>
        </p:txBody>
      </p:sp>
      <p:sp>
        <p:nvSpPr>
          <p:cNvPr id="336" name="Slide taken from Melissa Dell"/>
          <p:cNvSpPr txBox="1"/>
          <p:nvPr/>
        </p:nvSpPr>
        <p:spPr>
          <a:xfrm>
            <a:off x="0" y="6487159"/>
            <a:ext cx="277902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sp>
        <p:nvSpPr>
          <p:cNvPr id="337" name="There are many interesting ways to track economic expansion:…"/>
          <p:cNvSpPr txBox="1"/>
          <p:nvPr>
            <p:ph type="body" sz="half" idx="4294967295"/>
          </p:nvPr>
        </p:nvSpPr>
        <p:spPr>
          <a:xfrm>
            <a:off x="277663" y="1270000"/>
            <a:ext cx="2501365" cy="5217160"/>
          </a:xfrm>
          <a:prstGeom prst="rect">
            <a:avLst/>
          </a:prstGeom>
        </p:spPr>
        <p:txBody>
          <a:bodyPr>
            <a:normAutofit fontScale="100000" lnSpcReduction="0"/>
          </a:bodyPr>
          <a:lstStyle/>
          <a:p>
            <a:pPr marL="0" indent="0" defTabSz="228600">
              <a:spcBef>
                <a:spcPts val="600"/>
              </a:spcBef>
              <a:buSzTx/>
              <a:buFontTx/>
              <a:buNone/>
              <a:defRPr b="1" sz="1200">
                <a:latin typeface="+mj-lt"/>
                <a:ea typeface="+mj-ea"/>
                <a:cs typeface="+mj-cs"/>
                <a:sym typeface="Helvetica"/>
              </a:defRPr>
            </a:pPr>
            <a:r>
              <a:t>There are many interesting ways to track economic expansion:</a:t>
            </a:r>
          </a:p>
          <a:p>
            <a:pPr marL="120315" indent="-120315" defTabSz="228600">
              <a:spcBef>
                <a:spcPts val="600"/>
              </a:spcBef>
              <a:buFontTx/>
              <a:defRPr sz="1200">
                <a:latin typeface="Times New Roman"/>
                <a:ea typeface="Times New Roman"/>
                <a:cs typeface="Times New Roman"/>
                <a:sym typeface="Times New Roman"/>
              </a:defRPr>
            </a:pPr>
            <a:r>
              <a:t>Shipwrecks indicate trade, but they also track the movement of goods by fiat. For example, the citizens of Rome were kept happy by the free distribution of bread after 58BC. This was later extended to olive oil and even wine. This had to be shipped (mostly from Egypt and North Africa). </a:t>
            </a:r>
          </a:p>
          <a:p>
            <a:pPr marL="120315" indent="-120315" defTabSz="228600">
              <a:spcBef>
                <a:spcPts val="600"/>
              </a:spcBef>
              <a:buFontTx/>
              <a:defRPr sz="1200">
                <a:latin typeface="Times New Roman"/>
                <a:ea typeface="Times New Roman"/>
                <a:cs typeface="Times New Roman"/>
                <a:sym typeface="Times New Roman"/>
              </a:defRPr>
            </a:pPr>
            <a:r>
              <a:t>The Romans also moved around taxes levied in the provinces and supplied their troops. Some argue that 2/3 of all the ‘trade’ was actually the state moving stuff around. </a:t>
            </a:r>
          </a:p>
          <a:p>
            <a:pPr marL="120315" indent="-120315" defTabSz="228600">
              <a:spcBef>
                <a:spcPts val="600"/>
              </a:spcBef>
              <a:buFontTx/>
              <a:defRPr sz="1200">
                <a:latin typeface="Times New Roman"/>
                <a:ea typeface="Times New Roman"/>
                <a:cs typeface="Times New Roman"/>
                <a:sym typeface="Times New Roman"/>
              </a:defRPr>
            </a:pPr>
            <a:r>
              <a:t>For Roman citizens, economic institutions were quite good. However, the Italian economy was based on slavery (about 35% of the population of Italy were slaves at the time of the Emperor Augustus). There was little technological change. </a:t>
            </a:r>
          </a:p>
        </p:txBody>
      </p:sp>
      <p:pic>
        <p:nvPicPr>
          <p:cNvPr id="338" name="Image" descr="Image"/>
          <p:cNvPicPr>
            <a:picLocks noChangeAspect="1"/>
          </p:cNvPicPr>
          <p:nvPr/>
        </p:nvPicPr>
        <p:blipFill>
          <a:blip r:embed="rId2">
            <a:extLst/>
          </a:blip>
          <a:stretch>
            <a:fillRect/>
          </a:stretch>
        </p:blipFill>
        <p:spPr>
          <a:xfrm>
            <a:off x="5789752" y="3590801"/>
            <a:ext cx="3354248" cy="2009101"/>
          </a:xfrm>
          <a:prstGeom prst="rect">
            <a:avLst/>
          </a:prstGeom>
          <a:ln w="12700">
            <a:miter lim="400000"/>
          </a:ln>
        </p:spPr>
      </p:pic>
      <p:pic>
        <p:nvPicPr>
          <p:cNvPr id="339" name="Image" descr="Image"/>
          <p:cNvPicPr>
            <a:picLocks noChangeAspect="1"/>
          </p:cNvPicPr>
          <p:nvPr/>
        </p:nvPicPr>
        <p:blipFill>
          <a:blip r:embed="rId3">
            <a:extLst/>
          </a:blip>
          <a:stretch>
            <a:fillRect/>
          </a:stretch>
        </p:blipFill>
        <p:spPr>
          <a:xfrm>
            <a:off x="2779028" y="5784709"/>
            <a:ext cx="6071136" cy="504903"/>
          </a:xfrm>
          <a:prstGeom prst="rect">
            <a:avLst/>
          </a:prstGeom>
          <a:ln w="12700">
            <a:miter lim="400000"/>
          </a:ln>
        </p:spPr>
      </p:pic>
      <p:pic>
        <p:nvPicPr>
          <p:cNvPr id="340" name="Image" descr="Image"/>
          <p:cNvPicPr>
            <a:picLocks noChangeAspect="1"/>
          </p:cNvPicPr>
          <p:nvPr/>
        </p:nvPicPr>
        <p:blipFill>
          <a:blip r:embed="rId4">
            <a:extLst/>
          </a:blip>
          <a:stretch>
            <a:fillRect/>
          </a:stretch>
        </p:blipFill>
        <p:spPr>
          <a:xfrm>
            <a:off x="5927369" y="1270000"/>
            <a:ext cx="2922795" cy="1816872"/>
          </a:xfrm>
          <a:prstGeom prst="rect">
            <a:avLst/>
          </a:prstGeom>
          <a:ln w="12700">
            <a:miter lim="400000"/>
          </a:ln>
        </p:spPr>
      </p:pic>
      <p:pic>
        <p:nvPicPr>
          <p:cNvPr id="341" name="Image" descr="Image"/>
          <p:cNvPicPr>
            <a:picLocks noChangeAspect="1"/>
          </p:cNvPicPr>
          <p:nvPr/>
        </p:nvPicPr>
        <p:blipFill>
          <a:blip r:embed="rId5">
            <a:extLst/>
          </a:blip>
          <a:stretch>
            <a:fillRect/>
          </a:stretch>
        </p:blipFill>
        <p:spPr>
          <a:xfrm>
            <a:off x="2779027" y="1270000"/>
            <a:ext cx="3148343" cy="2101559"/>
          </a:xfrm>
          <a:prstGeom prst="rect">
            <a:avLst/>
          </a:prstGeom>
          <a:ln w="12700">
            <a:miter lim="400000"/>
          </a:ln>
        </p:spPr>
      </p:pic>
      <p:pic>
        <p:nvPicPr>
          <p:cNvPr id="342" name="Image" descr="Image"/>
          <p:cNvPicPr>
            <a:picLocks noChangeAspect="1"/>
          </p:cNvPicPr>
          <p:nvPr/>
        </p:nvPicPr>
        <p:blipFill>
          <a:blip r:embed="rId6">
            <a:extLst/>
          </a:blip>
          <a:stretch>
            <a:fillRect/>
          </a:stretch>
        </p:blipFill>
        <p:spPr>
          <a:xfrm>
            <a:off x="2837303" y="3506937"/>
            <a:ext cx="3090067" cy="2277773"/>
          </a:xfrm>
          <a:prstGeom prst="rect">
            <a:avLst/>
          </a:prstGeom>
          <a:ln w="12700">
            <a:miter lim="400000"/>
          </a:ln>
        </p:spPr>
      </p:pic>
    </p:spTree>
  </p:cSld>
  <p:clrMapOvr>
    <a:masterClrMapping/>
  </p:clrMapOvr>
  <p:transition xmlns:p14="http://schemas.microsoft.com/office/powerpoint/2010/main" spd="med" advClick="1"/>
</p:sld>
</file>

<file path=ppt/slides/slide5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4" name="Review: Pre-Industrial “Efflorescences”"/>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lvl1pPr>
          </a:lstStyle>
          <a:p>
            <a:pPr/>
            <a:r>
              <a:t>Review: Pre-Industrial “Efflorescences”</a:t>
            </a:r>
          </a:p>
        </p:txBody>
      </p:sp>
      <p:sp>
        <p:nvSpPr>
          <p:cNvPr id="345" name="Ideas courtesy of Jack Goldsmith, Daron Acemoglu and James Robinson:…"/>
          <p:cNvSpPr txBox="1"/>
          <p:nvPr>
            <p:ph type="body" idx="4294967295"/>
          </p:nvPr>
        </p:nvSpPr>
        <p:spPr>
          <a:xfrm>
            <a:off x="277663" y="1270000"/>
            <a:ext cx="5094976" cy="5217160"/>
          </a:xfrm>
          <a:prstGeom prst="rect">
            <a:avLst/>
          </a:prstGeom>
        </p:spPr>
        <p:txBody>
          <a:bodyPr>
            <a:normAutofit fontScale="100000" lnSpcReduction="0"/>
          </a:bodyPr>
          <a:lstStyle/>
          <a:p>
            <a:pPr marL="0" indent="0" defTabSz="347472">
              <a:spcBef>
                <a:spcPts val="900"/>
              </a:spcBef>
              <a:buSzTx/>
              <a:buFontTx/>
              <a:buNone/>
              <a:defRPr b="1" sz="1824">
                <a:latin typeface="+mj-lt"/>
                <a:ea typeface="+mj-ea"/>
                <a:cs typeface="+mj-cs"/>
                <a:sym typeface="Helvetica"/>
              </a:defRPr>
            </a:pPr>
            <a:r>
              <a:t>Ideas courtesy of Jack Goldsmith, Daron Acemoglu and James Robinson:</a:t>
            </a:r>
          </a:p>
          <a:p>
            <a:pPr marL="182879" indent="-182879" defTabSz="347472">
              <a:spcBef>
                <a:spcPts val="900"/>
              </a:spcBef>
              <a:buFontTx/>
              <a:defRPr sz="1824">
                <a:latin typeface="Times New Roman"/>
                <a:ea typeface="Times New Roman"/>
                <a:cs typeface="Times New Roman"/>
                <a:sym typeface="Times New Roman"/>
              </a:defRPr>
            </a:pPr>
            <a:r>
              <a:t>The Malthusian model misses a great deal of the interesting action prior to the Industrial Revolution. </a:t>
            </a:r>
          </a:p>
          <a:p>
            <a:pPr marL="182879" indent="-182879" defTabSz="347472">
              <a:spcBef>
                <a:spcPts val="900"/>
              </a:spcBef>
              <a:buFontTx/>
              <a:defRPr sz="1824">
                <a:latin typeface="Times New Roman"/>
                <a:ea typeface="Times New Roman"/>
                <a:cs typeface="Times New Roman"/>
                <a:sym typeface="Times New Roman"/>
              </a:defRPr>
            </a:pPr>
            <a:r>
              <a:t>An alternative explanation for why there was no long-run trend in living standards is the theory of ‘efflorescence and decline’</a:t>
            </a:r>
          </a:p>
          <a:p>
            <a:pPr marL="182879" indent="-182879" defTabSz="347472">
              <a:spcBef>
                <a:spcPts val="900"/>
              </a:spcBef>
              <a:buFontTx/>
              <a:defRPr sz="1824">
                <a:latin typeface="Times New Roman"/>
                <a:ea typeface="Times New Roman"/>
                <a:cs typeface="Times New Roman"/>
                <a:sym typeface="Times New Roman"/>
              </a:defRPr>
            </a:pPr>
            <a:r>
              <a:t>I organize my thoughts about this with the two Malthusian equations, and with their bunch of variables and parameters: </a:t>
            </a:r>
            <a:r>
              <a:rPr i="1"/>
              <a:t>h, γ, β, φ, y</a:t>
            </a:r>
            <a:r>
              <a:rPr baseline="31999" i="1"/>
              <a:t>sub</a:t>
            </a:r>
            <a:r>
              <a:rPr i="1"/>
              <a:t>, s, δ, θ</a:t>
            </a:r>
            <a:r>
              <a:t>, and </a:t>
            </a:r>
            <a:r>
              <a:rPr i="1"/>
              <a:t>H</a:t>
            </a:r>
            <a:r>
              <a:t> that together determine y</a:t>
            </a:r>
            <a:r>
              <a:rPr baseline="31999"/>
              <a:t>*mal</a:t>
            </a:r>
            <a:r>
              <a:t> and L</a:t>
            </a:r>
            <a:r>
              <a:rPr baseline="31999"/>
              <a:t>*mal</a:t>
            </a:r>
          </a:p>
          <a:p>
            <a:pPr marL="182879" indent="-182879" defTabSz="347472">
              <a:spcBef>
                <a:spcPts val="900"/>
              </a:spcBef>
              <a:buFontTx/>
              <a:defRPr sz="1824">
                <a:latin typeface="Times New Roman"/>
                <a:ea typeface="Times New Roman"/>
                <a:cs typeface="Times New Roman"/>
                <a:sym typeface="Times New Roman"/>
              </a:defRPr>
            </a:pPr>
            <a:r>
              <a:t>This is best thought of as a filing system for factors that may be important—given the importance of both capital and labor efficiency, the roles of ideas and of resources in producing labor efficiency, and Malthusian population dynamics, these are the things you should look at</a:t>
            </a:r>
          </a:p>
        </p:txBody>
      </p:sp>
      <p:pic>
        <p:nvPicPr>
          <p:cNvPr id="346" name="Image" descr="Image"/>
          <p:cNvPicPr>
            <a:picLocks noChangeAspect="1"/>
          </p:cNvPicPr>
          <p:nvPr/>
        </p:nvPicPr>
        <p:blipFill>
          <a:blip r:embed="rId2">
            <a:extLst/>
          </a:blip>
          <a:stretch>
            <a:fillRect/>
          </a:stretch>
        </p:blipFill>
        <p:spPr>
          <a:xfrm>
            <a:off x="5372638" y="4309945"/>
            <a:ext cx="3477526" cy="1810750"/>
          </a:xfrm>
          <a:prstGeom prst="rect">
            <a:avLst/>
          </a:prstGeom>
          <a:ln w="12700">
            <a:miter lim="400000"/>
          </a:ln>
        </p:spPr>
      </p:pic>
      <p:pic>
        <p:nvPicPr>
          <p:cNvPr id="347" name="Image" descr="Image"/>
          <p:cNvPicPr>
            <a:picLocks noChangeAspect="1"/>
          </p:cNvPicPr>
          <p:nvPr/>
        </p:nvPicPr>
        <p:blipFill>
          <a:blip r:embed="rId3">
            <a:extLst/>
          </a:blip>
          <a:stretch>
            <a:fillRect/>
          </a:stretch>
        </p:blipFill>
        <p:spPr>
          <a:xfrm>
            <a:off x="5372638" y="1270000"/>
            <a:ext cx="3477526" cy="2794552"/>
          </a:xfrm>
          <a:prstGeom prst="rect">
            <a:avLst/>
          </a:prstGeom>
          <a:ln w="12700">
            <a:miter lim="400000"/>
          </a:ln>
        </p:spPr>
      </p:pic>
    </p:spTree>
  </p:cSld>
  <p:clrMapOvr>
    <a:masterClrMapping/>
  </p:clrMapOvr>
  <p:transition xmlns:p14="http://schemas.microsoft.com/office/powerpoint/2010/main" spd="med" advClick="1"/>
</p:sld>
</file>

<file path=ppt/slides/slide5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9" name="The Classical Greek Efflorescence"/>
          <p:cNvSpPr txBox="1"/>
          <p:nvPr>
            <p:ph type="title" idx="4294967295"/>
          </p:nvPr>
        </p:nvSpPr>
        <p:spPr>
          <a:xfrm>
            <a:off x="277663" y="-1"/>
            <a:ext cx="8572501" cy="1270001"/>
          </a:xfrm>
          <a:prstGeom prst="rect">
            <a:avLst/>
          </a:prstGeom>
        </p:spPr>
        <p:txBody>
          <a:bodyPr>
            <a:normAutofit fontScale="100000" lnSpcReduction="0"/>
          </a:bodyPr>
          <a:lstStyle>
            <a:lvl1pPr defTabSz="310895">
              <a:defRPr sz="4080">
                <a:solidFill>
                  <a:srgbClr val="008000"/>
                </a:solidFill>
              </a:defRPr>
            </a:lvl1pPr>
          </a:lstStyle>
          <a:p>
            <a:pPr/>
            <a:r>
              <a:t>The Classical Greek Efflorescence</a:t>
            </a:r>
          </a:p>
        </p:txBody>
      </p:sp>
      <p:sp>
        <p:nvSpPr>
          <p:cNvPr id="350" name="Slide taken from Melissa Dell"/>
          <p:cNvSpPr txBox="1"/>
          <p:nvPr/>
        </p:nvSpPr>
        <p:spPr>
          <a:xfrm>
            <a:off x="0" y="6487159"/>
            <a:ext cx="277902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pic>
        <p:nvPicPr>
          <p:cNvPr id="351" name="Image" descr="Image"/>
          <p:cNvPicPr>
            <a:picLocks noChangeAspect="1"/>
          </p:cNvPicPr>
          <p:nvPr/>
        </p:nvPicPr>
        <p:blipFill>
          <a:blip r:embed="rId2">
            <a:extLst/>
          </a:blip>
          <a:stretch>
            <a:fillRect/>
          </a:stretch>
        </p:blipFill>
        <p:spPr>
          <a:xfrm>
            <a:off x="5173464" y="1270000"/>
            <a:ext cx="3676700" cy="2559271"/>
          </a:xfrm>
          <a:prstGeom prst="rect">
            <a:avLst/>
          </a:prstGeom>
          <a:ln w="12700">
            <a:miter lim="400000"/>
          </a:ln>
        </p:spPr>
      </p:pic>
      <p:sp>
        <p:nvSpPr>
          <p:cNvPr id="352" name="Emerging out of the Iron Dark Age of -1200 to -800:…"/>
          <p:cNvSpPr txBox="1"/>
          <p:nvPr>
            <p:ph type="body" idx="4294967295"/>
          </p:nvPr>
        </p:nvSpPr>
        <p:spPr>
          <a:xfrm>
            <a:off x="277663" y="1270000"/>
            <a:ext cx="4895802" cy="5217160"/>
          </a:xfrm>
          <a:prstGeom prst="rect">
            <a:avLst/>
          </a:prstGeom>
        </p:spPr>
        <p:txBody>
          <a:bodyPr>
            <a:normAutofit fontScale="100000" lnSpcReduction="0"/>
          </a:bodyPr>
          <a:lstStyle/>
          <a:p>
            <a:pPr marL="0" indent="0" defTabSz="338327">
              <a:spcBef>
                <a:spcPts val="800"/>
              </a:spcBef>
              <a:buSzTx/>
              <a:buFontTx/>
              <a:buNone/>
              <a:defRPr b="1" sz="1776">
                <a:latin typeface="+mj-lt"/>
                <a:ea typeface="+mj-ea"/>
                <a:cs typeface="+mj-cs"/>
                <a:sym typeface="Helvetica"/>
              </a:defRPr>
            </a:pPr>
            <a:r>
              <a:t>Emerging out of the Iron Dark Age of -1200 to -800:</a:t>
            </a:r>
          </a:p>
          <a:p>
            <a:pPr marL="178067" indent="-178067" defTabSz="338327">
              <a:spcBef>
                <a:spcPts val="800"/>
              </a:spcBef>
              <a:buFontTx/>
              <a:defRPr sz="1776">
                <a:latin typeface="Times New Roman"/>
                <a:ea typeface="Times New Roman"/>
                <a:cs typeface="Times New Roman"/>
                <a:sym typeface="Times New Roman"/>
              </a:defRPr>
            </a:pPr>
            <a:r>
              <a:t>When the Greek city states emerged they did so with functional systems of governance which provided public goods, such as security for trade and investment. </a:t>
            </a:r>
          </a:p>
          <a:p>
            <a:pPr marL="178067" indent="-178067" defTabSz="338327">
              <a:spcBef>
                <a:spcPts val="800"/>
              </a:spcBef>
              <a:buFontTx/>
              <a:defRPr sz="1776">
                <a:latin typeface="Times New Roman"/>
                <a:ea typeface="Times New Roman"/>
                <a:cs typeface="Times New Roman"/>
                <a:sym typeface="Times New Roman"/>
              </a:defRPr>
            </a:pPr>
            <a:r>
              <a:t>This initiated a period of sustained increases in living standards. </a:t>
            </a:r>
          </a:p>
          <a:p>
            <a:pPr marL="178067" indent="-178067" defTabSz="338327">
              <a:spcBef>
                <a:spcPts val="800"/>
              </a:spcBef>
              <a:buFontTx/>
              <a:defRPr sz="1776">
                <a:latin typeface="Times New Roman"/>
                <a:ea typeface="Times New Roman"/>
                <a:cs typeface="Times New Roman"/>
                <a:sym typeface="Times New Roman"/>
              </a:defRPr>
            </a:pPr>
            <a:r>
              <a:t>While Ancient Greece did have a period of democracy, it was relative short (less than 200 years) compared to the duration of the polity and most citizens - slaves, poor citizens who couldn’t afford their tax bill, women - could not participate. </a:t>
            </a:r>
          </a:p>
          <a:p>
            <a:pPr marL="178067" indent="-178067" defTabSz="338327">
              <a:spcBef>
                <a:spcPts val="800"/>
              </a:spcBef>
              <a:buFontTx/>
              <a:defRPr sz="1776">
                <a:latin typeface="Times New Roman"/>
                <a:ea typeface="Times New Roman"/>
                <a:cs typeface="Times New Roman"/>
                <a:sym typeface="Times New Roman"/>
              </a:defRPr>
            </a:pPr>
            <a:r>
              <a:t>Greek institutions (rules according to which the society was organized) tended to be “extractive.” For example, the economy was largely based upon slavery. </a:t>
            </a:r>
          </a:p>
        </p:txBody>
      </p:sp>
      <p:pic>
        <p:nvPicPr>
          <p:cNvPr id="353" name="Image" descr="Image"/>
          <p:cNvPicPr>
            <a:picLocks noChangeAspect="1"/>
          </p:cNvPicPr>
          <p:nvPr/>
        </p:nvPicPr>
        <p:blipFill>
          <a:blip r:embed="rId3">
            <a:extLst/>
          </a:blip>
          <a:stretch>
            <a:fillRect/>
          </a:stretch>
        </p:blipFill>
        <p:spPr>
          <a:xfrm>
            <a:off x="5254051" y="3930782"/>
            <a:ext cx="3676538" cy="2789374"/>
          </a:xfrm>
          <a:prstGeom prst="rect">
            <a:avLst/>
          </a:prstGeom>
          <a:ln w="12700">
            <a:miter lim="400000"/>
          </a:ln>
        </p:spPr>
      </p:pic>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6" name="About the Course"/>
          <p:cNvSpPr txBox="1"/>
          <p:nvPr>
            <p:ph type="title" idx="4294967295"/>
          </p:nvPr>
        </p:nvSpPr>
        <p:spPr>
          <a:xfrm>
            <a:off x="277663" y="-2"/>
            <a:ext cx="8572501" cy="1267126"/>
          </a:xfrm>
          <a:prstGeom prst="rect">
            <a:avLst/>
          </a:prstGeom>
        </p:spPr>
        <p:txBody>
          <a:bodyPr lIns="45718" tIns="45718" rIns="45718" bIns="45718">
            <a:normAutofit fontScale="100000" lnSpcReduction="0"/>
          </a:bodyPr>
          <a:lstStyle>
            <a:lvl1pPr>
              <a:defRPr sz="6000">
                <a:solidFill>
                  <a:srgbClr val="000080"/>
                </a:solidFill>
                <a:latin typeface="+mj-lt"/>
                <a:ea typeface="+mj-ea"/>
                <a:cs typeface="+mj-cs"/>
                <a:sym typeface="Helvetica"/>
              </a:defRPr>
            </a:lvl1pPr>
          </a:lstStyle>
          <a:p>
            <a:pPr/>
            <a:r>
              <a:t>Export Share Doubling</a:t>
            </a:r>
          </a:p>
        </p:txBody>
      </p:sp>
      <p:sp>
        <p:nvSpPr>
          <p:cNvPr id="67" name="The long 20th century will in all likelihood be seen in the future as the watershed in human experience:…"/>
          <p:cNvSpPr txBox="1"/>
          <p:nvPr>
            <p:ph type="body" idx="4294967295"/>
          </p:nvPr>
        </p:nvSpPr>
        <p:spPr>
          <a:xfrm>
            <a:off x="277663" y="1267121"/>
            <a:ext cx="8572501" cy="4978163"/>
          </a:xfrm>
          <a:prstGeom prst="rect">
            <a:avLst/>
          </a:prstGeom>
        </p:spPr>
        <p:txBody>
          <a:bodyPr lIns="45718" tIns="45718" rIns="45718" bIns="45718">
            <a:normAutofit fontScale="100000" lnSpcReduction="0"/>
          </a:bodyPr>
          <a:lstStyle/>
          <a:p>
            <a:pPr marL="0" indent="0" defTabSz="359221">
              <a:spcBef>
                <a:spcPts val="800"/>
              </a:spcBef>
              <a:buSzTx/>
              <a:buNone/>
              <a:defRPr b="1" sz="1843">
                <a:latin typeface="+mj-lt"/>
                <a:ea typeface="+mj-ea"/>
                <a:cs typeface="+mj-cs"/>
                <a:sym typeface="Helvetica"/>
              </a:defRPr>
            </a:pPr>
            <a:r>
              <a:t>World trade as a proportion of production:</a:t>
            </a:r>
            <a:endParaRPr>
              <a:latin typeface="Times New Roman"/>
              <a:ea typeface="Times New Roman"/>
              <a:cs typeface="Times New Roman"/>
              <a:sym typeface="Times New Roman"/>
            </a:endParaRPr>
          </a:p>
          <a:p>
            <a:pPr marL="189063" indent="-189063" defTabSz="359221">
              <a:spcBef>
                <a:spcPts val="800"/>
              </a:spcBef>
              <a:buFontTx/>
              <a:defRPr sz="1843">
                <a:latin typeface="Times New Roman"/>
                <a:ea typeface="Times New Roman"/>
                <a:cs typeface="Times New Roman"/>
                <a:sym typeface="Times New Roman"/>
              </a:defRPr>
            </a:pPr>
            <a:r>
              <a:t>What was it? </a:t>
            </a:r>
          </a:p>
          <a:p>
            <a:pPr lvl="1" marL="488415" indent="-189063" defTabSz="359221">
              <a:spcBef>
                <a:spcPts val="800"/>
              </a:spcBef>
              <a:buFontTx/>
              <a:buChar char="•"/>
              <a:defRPr sz="1843">
                <a:latin typeface="Times New Roman"/>
                <a:ea typeface="Times New Roman"/>
                <a:cs typeface="Times New Roman"/>
                <a:sym typeface="Times New Roman"/>
              </a:defRPr>
            </a:pPr>
            <a:r>
              <a:t>It was perhaps 1.5% in 1500</a:t>
            </a:r>
          </a:p>
          <a:p>
            <a:pPr lvl="1" marL="488415" indent="-189063" defTabSz="359221">
              <a:spcBef>
                <a:spcPts val="800"/>
              </a:spcBef>
              <a:buFontTx/>
              <a:buChar char="•"/>
              <a:defRPr sz="1843">
                <a:latin typeface="Times New Roman"/>
                <a:ea typeface="Times New Roman"/>
                <a:cs typeface="Times New Roman"/>
                <a:sym typeface="Times New Roman"/>
              </a:defRPr>
            </a:pPr>
            <a:r>
              <a:t>Rising to perhaps 3% by 1700</a:t>
            </a:r>
          </a:p>
          <a:p>
            <a:pPr lvl="1" marL="488415" indent="-189063" defTabSz="359221">
              <a:spcBef>
                <a:spcPts val="800"/>
              </a:spcBef>
              <a:buFontTx/>
              <a:buChar char="•"/>
              <a:defRPr sz="1843">
                <a:latin typeface="Times New Roman"/>
                <a:ea typeface="Times New Roman"/>
                <a:cs typeface="Times New Roman"/>
                <a:sym typeface="Times New Roman"/>
              </a:defRPr>
            </a:pPr>
            <a:r>
              <a:t>By 1850, about 4%. </a:t>
            </a:r>
          </a:p>
          <a:p>
            <a:pPr lvl="1" marL="488415" indent="-189063" defTabSz="359221">
              <a:spcBef>
                <a:spcPts val="800"/>
              </a:spcBef>
              <a:buFontTx/>
              <a:buChar char="•"/>
              <a:defRPr sz="1843">
                <a:latin typeface="Times New Roman"/>
                <a:ea typeface="Times New Roman"/>
                <a:cs typeface="Times New Roman"/>
                <a:sym typeface="Times New Roman"/>
              </a:defRPr>
            </a:pPr>
            <a:r>
              <a:t>In 1880 it was 11%</a:t>
            </a:r>
          </a:p>
          <a:p>
            <a:pPr lvl="1" marL="488415" indent="-189063" defTabSz="359221">
              <a:spcBef>
                <a:spcPts val="800"/>
              </a:spcBef>
              <a:buFontTx/>
              <a:buChar char="•"/>
              <a:defRPr sz="1843">
                <a:latin typeface="Times New Roman"/>
                <a:ea typeface="Times New Roman"/>
                <a:cs typeface="Times New Roman"/>
                <a:sym typeface="Times New Roman"/>
              </a:defRPr>
            </a:pPr>
            <a:r>
              <a:t>By 1913 17%. </a:t>
            </a:r>
          </a:p>
          <a:p>
            <a:pPr lvl="1" marL="488415" indent="-189063" defTabSz="359221">
              <a:spcBef>
                <a:spcPts val="800"/>
              </a:spcBef>
              <a:buFontTx/>
              <a:buChar char="•"/>
              <a:defRPr sz="1843">
                <a:latin typeface="Times New Roman"/>
                <a:ea typeface="Times New Roman"/>
                <a:cs typeface="Times New Roman"/>
                <a:sym typeface="Times New Roman"/>
              </a:defRPr>
            </a:pPr>
            <a:r>
              <a:t>(Today it is 30%.)</a:t>
            </a:r>
          </a:p>
          <a:p>
            <a:pPr marL="189063" indent="-189063" defTabSz="359221">
              <a:spcBef>
                <a:spcPts val="800"/>
              </a:spcBef>
              <a:buFontTx/>
              <a:defRPr sz="1843">
                <a:latin typeface="Times New Roman"/>
                <a:ea typeface="Times New Roman"/>
                <a:cs typeface="Times New Roman"/>
                <a:sym typeface="Times New Roman"/>
              </a:defRPr>
            </a:pPr>
            <a:r>
              <a:t>Between 1870 and 1913 exports as a share of national product doubled in India and in what was to become Indonesia</a:t>
            </a:r>
          </a:p>
          <a:p>
            <a:pPr lvl="1" marL="488415" indent="-189063" defTabSz="359221">
              <a:spcBef>
                <a:spcPts val="800"/>
              </a:spcBef>
              <a:buFontTx/>
              <a:buChar char="•"/>
              <a:defRPr sz="1843">
                <a:latin typeface="Times New Roman"/>
                <a:ea typeface="Times New Roman"/>
                <a:cs typeface="Times New Roman"/>
                <a:sym typeface="Times New Roman"/>
              </a:defRPr>
            </a:pPr>
            <a:r>
              <a:t>And more than tripled in China. </a:t>
            </a:r>
          </a:p>
          <a:p>
            <a:pPr lvl="1" marL="488415" indent="-189063" defTabSz="359221">
              <a:spcBef>
                <a:spcPts val="800"/>
              </a:spcBef>
              <a:buFontTx/>
              <a:buChar char="•"/>
              <a:defRPr sz="1843">
                <a:latin typeface="Times New Roman"/>
                <a:ea typeface="Times New Roman"/>
                <a:cs typeface="Times New Roman"/>
                <a:sym typeface="Times New Roman"/>
              </a:defRPr>
            </a:pPr>
            <a:r>
              <a:t>And in Japan—forced out of two and a half centuries of Tokugawa isolationism by U.S. gunboats—exports rose from practically zero to 7 percent of national product in only two pre-World War I generations.</a:t>
            </a:r>
          </a:p>
        </p:txBody>
      </p:sp>
      <p:sp>
        <p:nvSpPr>
          <p:cNvPr id="68" name="0:45"/>
          <p:cNvSpPr txBox="1"/>
          <p:nvPr/>
        </p:nvSpPr>
        <p:spPr>
          <a:xfrm>
            <a:off x="700956" y="6487160"/>
            <a:ext cx="51289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0:45</a:t>
            </a:r>
          </a:p>
        </p:txBody>
      </p:sp>
      <p:pic>
        <p:nvPicPr>
          <p:cNvPr id="69"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0" y="6155745"/>
            <a:ext cx="571500"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43860000" fill="hold"/>
                                        <p:tgtEl>
                                          <p:spTgt spid="69"/>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69"/>
                </p:tgtEl>
              </p:cMediaNode>
            </p:audio>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5" name="The Classical Greek Efflorescence II"/>
          <p:cNvSpPr txBox="1"/>
          <p:nvPr>
            <p:ph type="title" idx="4294967295"/>
          </p:nvPr>
        </p:nvSpPr>
        <p:spPr>
          <a:xfrm>
            <a:off x="277663" y="-1"/>
            <a:ext cx="8572501" cy="1270001"/>
          </a:xfrm>
          <a:prstGeom prst="rect">
            <a:avLst/>
          </a:prstGeom>
        </p:spPr>
        <p:txBody>
          <a:bodyPr>
            <a:normAutofit fontScale="100000" lnSpcReduction="0"/>
          </a:bodyPr>
          <a:lstStyle>
            <a:lvl1pPr defTabSz="292607">
              <a:defRPr sz="3839">
                <a:solidFill>
                  <a:srgbClr val="008000"/>
                </a:solidFill>
              </a:defRPr>
            </a:lvl1pPr>
          </a:lstStyle>
          <a:p>
            <a:pPr/>
            <a:r>
              <a:t>The Classical Greek Efflorescence II</a:t>
            </a:r>
          </a:p>
        </p:txBody>
      </p:sp>
      <p:sp>
        <p:nvSpPr>
          <p:cNvPr id="356" name="Slide taken from Melissa Dell"/>
          <p:cNvSpPr txBox="1"/>
          <p:nvPr/>
        </p:nvSpPr>
        <p:spPr>
          <a:xfrm>
            <a:off x="0" y="6487159"/>
            <a:ext cx="277902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sp>
        <p:nvSpPr>
          <p:cNvPr id="357" name="“Developmental” or “Extractive”?…"/>
          <p:cNvSpPr txBox="1"/>
          <p:nvPr>
            <p:ph type="body" idx="4294967295"/>
          </p:nvPr>
        </p:nvSpPr>
        <p:spPr>
          <a:xfrm>
            <a:off x="277663" y="1270000"/>
            <a:ext cx="5424930" cy="5217160"/>
          </a:xfrm>
          <a:prstGeom prst="rect">
            <a:avLst/>
          </a:prstGeom>
        </p:spPr>
        <p:txBody>
          <a:bodyPr>
            <a:normAutofit fontScale="100000" lnSpcReduction="0"/>
          </a:bodyPr>
          <a:lstStyle/>
          <a:p>
            <a:pPr marL="0" indent="0" defTabSz="347472">
              <a:spcBef>
                <a:spcPts val="900"/>
              </a:spcBef>
              <a:buSzTx/>
              <a:buFontTx/>
              <a:buNone/>
              <a:defRPr b="1" sz="1824">
                <a:latin typeface="+mj-lt"/>
                <a:ea typeface="+mj-ea"/>
                <a:cs typeface="+mj-cs"/>
                <a:sym typeface="Helvetica"/>
              </a:defRPr>
            </a:pPr>
            <a:r>
              <a:t>“Developmental” or “Extractive”?</a:t>
            </a:r>
          </a:p>
          <a:p>
            <a:pPr marL="182879" indent="-182879" defTabSz="347472">
              <a:spcBef>
                <a:spcPts val="900"/>
              </a:spcBef>
              <a:buFontTx/>
              <a:defRPr sz="1824">
                <a:latin typeface="Times New Roman"/>
                <a:ea typeface="Times New Roman"/>
                <a:cs typeface="Times New Roman"/>
                <a:sym typeface="Times New Roman"/>
              </a:defRPr>
            </a:pPr>
            <a:r>
              <a:t>Extractive political institutions concentrate political power in the hands of some group who can use that power to redistribute wealth and income to themselves. This resulting concentration of wealth tends to reinforce the initial set of political institutions. </a:t>
            </a:r>
          </a:p>
          <a:p>
            <a:pPr marL="182879" indent="-182879" defTabSz="347472">
              <a:spcBef>
                <a:spcPts val="900"/>
              </a:spcBef>
              <a:buFontTx/>
              <a:defRPr sz="1824">
                <a:latin typeface="Times New Roman"/>
                <a:ea typeface="Times New Roman"/>
                <a:cs typeface="Times New Roman"/>
                <a:sym typeface="Times New Roman"/>
              </a:defRPr>
            </a:pPr>
            <a:r>
              <a:t>Roving bandits or stationary bandits?</a:t>
            </a:r>
          </a:p>
          <a:p>
            <a:pPr marL="182879" indent="-182879" defTabSz="347472">
              <a:spcBef>
                <a:spcPts val="900"/>
              </a:spcBef>
              <a:buFontTx/>
              <a:defRPr sz="1824">
                <a:latin typeface="Times New Roman"/>
                <a:ea typeface="Times New Roman"/>
                <a:cs typeface="Times New Roman"/>
                <a:sym typeface="Times New Roman"/>
              </a:defRPr>
            </a:pPr>
            <a:r>
              <a:t>Acemoglu and Robinson hypothesize that growth was not sustained in ancient societies because their institutions were extractive, and extractive institutions are incompatible with sustaining growth in the long run. </a:t>
            </a:r>
          </a:p>
          <a:p>
            <a:pPr marL="182879" indent="-182879" defTabSz="347472">
              <a:spcBef>
                <a:spcPts val="900"/>
              </a:spcBef>
              <a:buFontTx/>
              <a:defRPr sz="1824">
                <a:latin typeface="Times New Roman"/>
                <a:ea typeface="Times New Roman"/>
                <a:cs typeface="Times New Roman"/>
                <a:sym typeface="Times New Roman"/>
              </a:defRPr>
            </a:pPr>
            <a:r>
              <a:t>They argue that this is because extracting resources creates conflicts over who will control those resources, and it may also induce rebellion from below. </a:t>
            </a:r>
          </a:p>
          <a:p>
            <a:pPr marL="182879" indent="-182879" defTabSz="347472">
              <a:spcBef>
                <a:spcPts val="900"/>
              </a:spcBef>
              <a:buFontTx/>
              <a:defRPr sz="1824">
                <a:latin typeface="Times New Roman"/>
                <a:ea typeface="Times New Roman"/>
                <a:cs typeface="Times New Roman"/>
                <a:sym typeface="Times New Roman"/>
              </a:defRPr>
            </a:pPr>
            <a:r>
              <a:t>In either case political instability can bring the government and economy down.</a:t>
            </a:r>
          </a:p>
        </p:txBody>
      </p:sp>
      <p:pic>
        <p:nvPicPr>
          <p:cNvPr id="358" name="Image" descr="Image"/>
          <p:cNvPicPr>
            <a:picLocks noChangeAspect="1"/>
          </p:cNvPicPr>
          <p:nvPr/>
        </p:nvPicPr>
        <p:blipFill>
          <a:blip r:embed="rId2">
            <a:extLst/>
          </a:blip>
          <a:stretch>
            <a:fillRect/>
          </a:stretch>
        </p:blipFill>
        <p:spPr>
          <a:xfrm>
            <a:off x="5702592" y="1270000"/>
            <a:ext cx="3147572" cy="2304105"/>
          </a:xfrm>
          <a:prstGeom prst="rect">
            <a:avLst/>
          </a:prstGeom>
          <a:ln w="12700">
            <a:miter lim="400000"/>
          </a:ln>
        </p:spPr>
      </p:pic>
      <p:pic>
        <p:nvPicPr>
          <p:cNvPr id="359" name="Image" descr="Image"/>
          <p:cNvPicPr>
            <a:picLocks noChangeAspect="1"/>
          </p:cNvPicPr>
          <p:nvPr/>
        </p:nvPicPr>
        <p:blipFill>
          <a:blip r:embed="rId3">
            <a:extLst/>
          </a:blip>
          <a:stretch>
            <a:fillRect/>
          </a:stretch>
        </p:blipFill>
        <p:spPr>
          <a:xfrm>
            <a:off x="5702592" y="3734299"/>
            <a:ext cx="3147572" cy="2752861"/>
          </a:xfrm>
          <a:prstGeom prst="rect">
            <a:avLst/>
          </a:prstGeom>
          <a:ln w="12700">
            <a:miter lim="400000"/>
          </a:ln>
        </p:spPr>
      </p:pic>
    </p:spTree>
  </p:cSld>
  <p:clrMapOvr>
    <a:masterClrMapping/>
  </p:clrMapOvr>
  <p:transition xmlns:p14="http://schemas.microsoft.com/office/powerpoint/2010/main" spd="med" advClick="1"/>
</p:sld>
</file>

<file path=ppt/slides/slide6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1" name="The Anti-Kythera Mechanism"/>
          <p:cNvSpPr txBox="1"/>
          <p:nvPr>
            <p:ph type="title" idx="4294967295"/>
          </p:nvPr>
        </p:nvSpPr>
        <p:spPr>
          <a:xfrm>
            <a:off x="277663" y="-1"/>
            <a:ext cx="8572501" cy="1270001"/>
          </a:xfrm>
          <a:prstGeom prst="rect">
            <a:avLst/>
          </a:prstGeom>
        </p:spPr>
        <p:txBody>
          <a:bodyPr>
            <a:normAutofit fontScale="100000" lnSpcReduction="0"/>
          </a:bodyPr>
          <a:lstStyle>
            <a:lvl1pPr defTabSz="365760">
              <a:defRPr sz="4800">
                <a:solidFill>
                  <a:srgbClr val="000080"/>
                </a:solidFill>
              </a:defRPr>
            </a:lvl1pPr>
          </a:lstStyle>
          <a:p>
            <a:pPr/>
            <a:r>
              <a:t>The Anti-Kythera Mechanism</a:t>
            </a:r>
          </a:p>
        </p:txBody>
      </p:sp>
      <p:sp>
        <p:nvSpPr>
          <p:cNvPr id="362" name="What is this?…"/>
          <p:cNvSpPr txBox="1"/>
          <p:nvPr>
            <p:ph type="body" idx="4294967295"/>
          </p:nvPr>
        </p:nvSpPr>
        <p:spPr>
          <a:xfrm>
            <a:off x="277663" y="1270000"/>
            <a:ext cx="5097040" cy="5217160"/>
          </a:xfrm>
          <a:prstGeom prst="rect">
            <a:avLst/>
          </a:prstGeom>
        </p:spPr>
        <p:txBody>
          <a:bodyPr>
            <a:normAutofit fontScale="100000" lnSpcReduction="0"/>
          </a:bodyPr>
          <a:lstStyle/>
          <a:p>
            <a:pPr marL="0" indent="0" defTabSz="306324">
              <a:spcBef>
                <a:spcPts val="800"/>
              </a:spcBef>
              <a:buSzTx/>
              <a:buFontTx/>
              <a:buNone/>
              <a:defRPr b="1" sz="1608">
                <a:latin typeface="+mj-lt"/>
                <a:ea typeface="+mj-ea"/>
                <a:cs typeface="+mj-cs"/>
                <a:sym typeface="Helvetica"/>
              </a:defRPr>
            </a:pPr>
            <a:r>
              <a:t>What is this?</a:t>
            </a:r>
          </a:p>
          <a:p>
            <a:pPr marL="161223" indent="-161223" defTabSz="306324">
              <a:spcBef>
                <a:spcPts val="800"/>
              </a:spcBef>
              <a:buFontTx/>
              <a:defRPr sz="1608">
                <a:latin typeface="Times New Roman"/>
                <a:ea typeface="Times New Roman"/>
                <a:cs typeface="Times New Roman"/>
                <a:sym typeface="Times New Roman"/>
              </a:defRPr>
            </a:pPr>
            <a:r>
              <a:t>Built between -150 and -70. Rhodes13” x 7” x 4“ wooden box</a:t>
            </a:r>
          </a:p>
          <a:p>
            <a:pPr lvl="1" marL="416493" indent="-161223" defTabSz="306324">
              <a:spcBef>
                <a:spcPts val="800"/>
              </a:spcBef>
              <a:buFontTx/>
              <a:buChar char="•"/>
              <a:defRPr sz="1608">
                <a:latin typeface="Times New Roman"/>
                <a:ea typeface="Times New Roman"/>
                <a:cs typeface="Times New Roman"/>
                <a:sym typeface="Times New Roman"/>
              </a:defRPr>
            </a:pPr>
            <a:r>
              <a:t>Gears—largest 5” in diameter</a:t>
            </a:r>
          </a:p>
          <a:p>
            <a:pPr lvl="1" marL="416493" indent="-161223" defTabSz="306324">
              <a:spcBef>
                <a:spcPts val="800"/>
              </a:spcBef>
              <a:buFontTx/>
              <a:buChar char="•"/>
              <a:defRPr sz="1608">
                <a:latin typeface="Times New Roman"/>
                <a:ea typeface="Times New Roman"/>
                <a:cs typeface="Times New Roman"/>
                <a:sym typeface="Times New Roman"/>
              </a:defRPr>
            </a:pPr>
            <a:r>
              <a:t>Inscriptions</a:t>
            </a:r>
          </a:p>
          <a:p>
            <a:pPr marL="161223" indent="-161223" defTabSz="306324">
              <a:spcBef>
                <a:spcPts val="800"/>
              </a:spcBef>
              <a:buFontTx/>
              <a:defRPr sz="1608">
                <a:latin typeface="Times New Roman"/>
                <a:ea typeface="Times New Roman"/>
                <a:cs typeface="Times New Roman"/>
                <a:sym typeface="Times New Roman"/>
              </a:defRPr>
            </a:pPr>
            <a:r>
              <a:t>Wikipedia: “37 gear wheels enabling it to follow the movements of the Moon and the Sun through the zodiac, to predict eclipses and even to model the irregular orbit of the Moon, where the Moon's velocity is higher in its perigee than in its apogee. This motion was studied in the 2nd century BC by astronomer Hipparchus of Rhodes, and it is speculated that he may have been consulted in the machine's construction. The knowledge of this technology was lost at some point in antiquity. Similar technological works later appeared in the medieval Byzantine and Islamic worlds, but works with similar complexity did not appear again until the development of mechanical astronomical clocks in Europe in the fourteenth century…”</a:t>
            </a:r>
          </a:p>
        </p:txBody>
      </p:sp>
      <p:pic>
        <p:nvPicPr>
          <p:cNvPr id="363" name="Image" descr="Image"/>
          <p:cNvPicPr>
            <a:picLocks noChangeAspect="1"/>
          </p:cNvPicPr>
          <p:nvPr/>
        </p:nvPicPr>
        <p:blipFill>
          <a:blip r:embed="rId2">
            <a:extLst/>
          </a:blip>
          <a:stretch>
            <a:fillRect/>
          </a:stretch>
        </p:blipFill>
        <p:spPr>
          <a:xfrm>
            <a:off x="5374702" y="1270000"/>
            <a:ext cx="3498720" cy="1845167"/>
          </a:xfrm>
          <a:prstGeom prst="rect">
            <a:avLst/>
          </a:prstGeom>
          <a:ln w="12700">
            <a:miter lim="400000"/>
          </a:ln>
        </p:spPr>
      </p:pic>
      <p:pic>
        <p:nvPicPr>
          <p:cNvPr id="364" name="Image" descr="Image"/>
          <p:cNvPicPr>
            <a:picLocks noChangeAspect="1"/>
          </p:cNvPicPr>
          <p:nvPr/>
        </p:nvPicPr>
        <p:blipFill>
          <a:blip r:embed="rId3">
            <a:extLst/>
          </a:blip>
          <a:stretch>
            <a:fillRect/>
          </a:stretch>
        </p:blipFill>
        <p:spPr>
          <a:xfrm>
            <a:off x="5382993" y="3115166"/>
            <a:ext cx="3467171" cy="3371994"/>
          </a:xfrm>
          <a:prstGeom prst="rect">
            <a:avLst/>
          </a:prstGeom>
          <a:ln w="12700">
            <a:miter lim="400000"/>
          </a:ln>
        </p:spPr>
      </p:pic>
    </p:spTree>
  </p:cSld>
  <p:clrMapOvr>
    <a:masterClrMapping/>
  </p:clrMapOvr>
  <p:transition xmlns:p14="http://schemas.microsoft.com/office/powerpoint/2010/main" spd="med" advClick="1"/>
</p:sld>
</file>

<file path=ppt/slides/slide6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6" name="The Anti-Kythera Mechanism II"/>
          <p:cNvSpPr txBox="1"/>
          <p:nvPr>
            <p:ph type="title" idx="4294967295"/>
          </p:nvPr>
        </p:nvSpPr>
        <p:spPr>
          <a:xfrm>
            <a:off x="277663" y="-1"/>
            <a:ext cx="8572501" cy="1270001"/>
          </a:xfrm>
          <a:prstGeom prst="rect">
            <a:avLst/>
          </a:prstGeom>
        </p:spPr>
        <p:txBody>
          <a:bodyPr>
            <a:normAutofit fontScale="100000" lnSpcReduction="0"/>
          </a:bodyPr>
          <a:lstStyle>
            <a:lvl1pPr defTabSz="347472">
              <a:defRPr sz="4560">
                <a:solidFill>
                  <a:srgbClr val="000080"/>
                </a:solidFill>
              </a:defRPr>
            </a:lvl1pPr>
          </a:lstStyle>
          <a:p>
            <a:pPr/>
            <a:r>
              <a:t>The Anti-Kythera Mechanism II</a:t>
            </a:r>
          </a:p>
        </p:txBody>
      </p:sp>
      <p:sp>
        <p:nvSpPr>
          <p:cNvPr id="367" name="What is this?…"/>
          <p:cNvSpPr txBox="1"/>
          <p:nvPr>
            <p:ph type="body" idx="4294967295"/>
          </p:nvPr>
        </p:nvSpPr>
        <p:spPr>
          <a:xfrm>
            <a:off x="277663" y="1270000"/>
            <a:ext cx="5097040" cy="5217160"/>
          </a:xfrm>
          <a:prstGeom prst="rect">
            <a:avLst/>
          </a:prstGeom>
        </p:spPr>
        <p:txBody>
          <a:bodyPr>
            <a:normAutofit fontScale="100000" lnSpcReduction="0"/>
          </a:bodyPr>
          <a:lstStyle/>
          <a:p>
            <a:pPr marL="0" indent="0" defTabSz="352043">
              <a:spcBef>
                <a:spcPts val="900"/>
              </a:spcBef>
              <a:buSzTx/>
              <a:buFontTx/>
              <a:buNone/>
              <a:defRPr b="1" sz="1848">
                <a:latin typeface="+mj-lt"/>
                <a:ea typeface="+mj-ea"/>
                <a:cs typeface="+mj-cs"/>
                <a:sym typeface="Helvetica"/>
              </a:defRPr>
            </a:pPr>
            <a:r>
              <a:t>What is this?</a:t>
            </a:r>
          </a:p>
          <a:p>
            <a:pPr marL="185286" indent="-185286" defTabSz="352043">
              <a:spcBef>
                <a:spcPts val="900"/>
              </a:spcBef>
              <a:buFontTx/>
              <a:defRPr sz="1848">
                <a:latin typeface="Times New Roman"/>
                <a:ea typeface="Times New Roman"/>
                <a:cs typeface="Times New Roman"/>
                <a:sym typeface="Times New Roman"/>
              </a:defRPr>
            </a:pPr>
            <a:r>
              <a:t>Brian Resnick: “A main gear would move to represent the calendar year, and would, in turn, move many separate smaller gears to represent the motions of the planets, sun, and moon. So you could set the main gear to the calendar date and get approximations for where those celestial objects would be in the sky on that date…. You, as a user, could input a few simple variables and it would yield a flurry of complicated mathematical calculations.… All the user had to do was enter the main date on one gear, and through a series of subsequent gear turns, the mechanism could calculate things like the angle of the sun crossing the sky. (For some reference, mechanical calculators—which used gear ratios to add and subtract—didn’t arrive in Europe until the 1600s)…”</a:t>
            </a:r>
          </a:p>
        </p:txBody>
      </p:sp>
      <p:pic>
        <p:nvPicPr>
          <p:cNvPr id="368" name="Image" descr="Image"/>
          <p:cNvPicPr>
            <a:picLocks noChangeAspect="1"/>
          </p:cNvPicPr>
          <p:nvPr/>
        </p:nvPicPr>
        <p:blipFill>
          <a:blip r:embed="rId2">
            <a:extLst/>
          </a:blip>
          <a:stretch>
            <a:fillRect/>
          </a:stretch>
        </p:blipFill>
        <p:spPr>
          <a:xfrm>
            <a:off x="5374702" y="1270000"/>
            <a:ext cx="3498720" cy="1845167"/>
          </a:xfrm>
          <a:prstGeom prst="rect">
            <a:avLst/>
          </a:prstGeom>
          <a:ln w="12700">
            <a:miter lim="400000"/>
          </a:ln>
        </p:spPr>
      </p:pic>
      <p:pic>
        <p:nvPicPr>
          <p:cNvPr id="369" name="Image" descr="Image"/>
          <p:cNvPicPr>
            <a:picLocks noChangeAspect="1"/>
          </p:cNvPicPr>
          <p:nvPr/>
        </p:nvPicPr>
        <p:blipFill>
          <a:blip r:embed="rId3">
            <a:extLst/>
          </a:blip>
          <a:stretch>
            <a:fillRect/>
          </a:stretch>
        </p:blipFill>
        <p:spPr>
          <a:xfrm>
            <a:off x="5382993" y="3115166"/>
            <a:ext cx="3467171" cy="3371994"/>
          </a:xfrm>
          <a:prstGeom prst="rect">
            <a:avLst/>
          </a:prstGeom>
          <a:ln w="12700">
            <a:miter lim="400000"/>
          </a:ln>
        </p:spPr>
      </p:pic>
    </p:spTree>
  </p:cSld>
  <p:clrMapOvr>
    <a:masterClrMapping/>
  </p:clrMapOvr>
  <p:transition xmlns:p14="http://schemas.microsoft.com/office/powerpoint/2010/main" spd="med" advClick="1"/>
</p:sld>
</file>

<file path=ppt/slides/slide6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1" name="Cicero (-54): De Re Publica"/>
          <p:cNvSpPr txBox="1"/>
          <p:nvPr>
            <p:ph type="title" idx="4294967295"/>
          </p:nvPr>
        </p:nvSpPr>
        <p:spPr>
          <a:xfrm>
            <a:off x="277663" y="-1"/>
            <a:ext cx="8572501" cy="1270001"/>
          </a:xfrm>
          <a:prstGeom prst="rect">
            <a:avLst/>
          </a:prstGeom>
        </p:spPr>
        <p:txBody>
          <a:bodyPr>
            <a:normAutofit fontScale="100000" lnSpcReduction="0"/>
          </a:bodyPr>
          <a:lstStyle>
            <a:lvl1pPr defTabSz="397763">
              <a:defRPr sz="5220">
                <a:solidFill>
                  <a:srgbClr val="000080"/>
                </a:solidFill>
              </a:defRPr>
            </a:lvl1pPr>
          </a:lstStyle>
          <a:p>
            <a:pPr/>
            <a:r>
              <a:t>Cicero (-54): De Re Publica</a:t>
            </a:r>
          </a:p>
        </p:txBody>
      </p:sp>
      <p:sp>
        <p:nvSpPr>
          <p:cNvPr id="372" name="“With the exception of the dream of Scipio, in the last book, the whole treatise was lost till the year 1822, when the librarian of the Vatican discovered a portion of them among the palimpsests in that library. What he discovered is translated here; but it is in a most imperfect and mutilated state. The form selected was that of a dialogue, in imitation of those of Plato…”…"/>
          <p:cNvSpPr txBox="1"/>
          <p:nvPr>
            <p:ph type="body" idx="4294967295"/>
          </p:nvPr>
        </p:nvSpPr>
        <p:spPr>
          <a:xfrm>
            <a:off x="277663" y="1270000"/>
            <a:ext cx="8572501" cy="5217160"/>
          </a:xfrm>
          <a:prstGeom prst="rect">
            <a:avLst/>
          </a:prstGeom>
        </p:spPr>
        <p:txBody>
          <a:bodyPr>
            <a:normAutofit fontScale="100000" lnSpcReduction="0"/>
          </a:bodyPr>
          <a:lstStyle/>
          <a:p>
            <a:pPr marL="0" indent="0" defTabSz="219455">
              <a:spcBef>
                <a:spcPts val="500"/>
              </a:spcBef>
              <a:buSzTx/>
              <a:buFontTx/>
              <a:buNone/>
              <a:defRPr b="1" sz="1152">
                <a:latin typeface="+mj-lt"/>
                <a:ea typeface="+mj-ea"/>
                <a:cs typeface="+mj-cs"/>
                <a:sym typeface="Helvetica"/>
              </a:defRPr>
            </a:pPr>
            <a:r>
              <a:t>“With the exception of the dream of Scipio, in the last book, the whole treatise was lost till the year 1822, when the librarian of the Vatican discovered a portion of them among the palimpsests in that library. What he discovered is translated here; but it is in a most imperfect and mutilated state. The form selected was that of a dialogue, in imitation of those of Plato…”</a:t>
            </a:r>
          </a:p>
          <a:p>
            <a:pPr marL="0" indent="0" defTabSz="219455">
              <a:spcBef>
                <a:spcPts val="500"/>
              </a:spcBef>
              <a:buSzTx/>
              <a:buFontTx/>
              <a:buNone/>
              <a:defRPr b="1" sz="1152">
                <a:latin typeface="+mj-lt"/>
                <a:ea typeface="+mj-ea"/>
                <a:cs typeface="+mj-cs"/>
                <a:sym typeface="Helvetica"/>
              </a:defRPr>
            </a:pPr>
            <a:r>
              <a:t>I.XIV:</a:t>
            </a:r>
          </a:p>
          <a:p>
            <a:pPr marL="115503" indent="-115503" defTabSz="219455">
              <a:spcBef>
                <a:spcPts val="500"/>
              </a:spcBef>
              <a:buFontTx/>
              <a:defRPr sz="1152">
                <a:latin typeface="Times New Roman"/>
                <a:ea typeface="Times New Roman"/>
                <a:cs typeface="Times New Roman"/>
                <a:sym typeface="Times New Roman"/>
              </a:defRPr>
            </a:pPr>
            <a:r>
              <a:t>Then Philus said: “I am not about to bring you anything new, or anything which has been thought over or discovered by me myself. But I recollect that Caius Sulpicius Gallus, who was a man of profound learning, as you are aware, when this same thing was reported to have taken place in his time, while he was staying in the house of Marcus Marcellus, who had been his colleague in the consulship, asked to see a celestial globe which Marcellus’s grandfather had saved after the capture of Syracuse from that magnificent and opulent city, without bringing to his own home any other memorial out of so great a booty; which I had often heard mentioned on account of the great fame of Archimedes; but its appearance, however, did not seem to me particularly striking. For that other is more elegant in form, and more generally known, which was made by the same Archimedes, and deposited by the same Marcellus in the Temple of Virtue at Rome. </a:t>
            </a:r>
          </a:p>
          <a:p>
            <a:pPr marL="115503" indent="-115503" defTabSz="219455">
              <a:spcBef>
                <a:spcPts val="500"/>
              </a:spcBef>
              <a:buFontTx/>
              <a:defRPr sz="1152">
                <a:latin typeface="Times New Roman"/>
                <a:ea typeface="Times New Roman"/>
                <a:cs typeface="Times New Roman"/>
                <a:sym typeface="Times New Roman"/>
              </a:defRPr>
            </a:pPr>
            <a:r>
              <a:t>“But as soon as Gallus had begun to explain, in a most scientific manner, the principle of this machine, I felt that the Sicilian geometrician must have possessed a genius superior to anything we usually conceive to belong to our nature. For Gallus assured us that that other solid and compact globe was a very ancient invention, and that the first model had been originally made by Thales of Miletus. That afterward Eudoxus of Cnidus, a disciple of Plato, had traced on its surface the stars that appear in the sky, and that many years subsequently, borrowing from Eudoxus this beautiful design and representation, Aratus had illustrated it in his verses, not by any science of astronomy, but by the ornament of poetic description. He added that the figure of the globe, which displayed the motions of the sun and moon, and the five planets, or wandering stars, could not be represented by the primitive solid globe; and that in this the invention of Archimedes was admirable, because he had calculated how a single revolution should maintain unequal and diversified progressions in dissimilar motions. </a:t>
            </a:r>
          </a:p>
          <a:p>
            <a:pPr marL="115503" indent="-115503" defTabSz="219455">
              <a:spcBef>
                <a:spcPts val="500"/>
              </a:spcBef>
              <a:buFontTx/>
              <a:defRPr sz="1152">
                <a:latin typeface="Times New Roman"/>
                <a:ea typeface="Times New Roman"/>
                <a:cs typeface="Times New Roman"/>
                <a:sym typeface="Times New Roman"/>
              </a:defRPr>
            </a:pPr>
            <a:r>
              <a:t>“In fact, when Gallus moved this globe, we observed that the moon succeeded the sun by as many turns of the wheel in the machine as days in the heavens. From whence it resulted that the progress of the sun was marked as in the heavens, and that the moon touched the point where she is obscured by the earth’s shadow at the instant the sun appears opposite….</a:t>
            </a:r>
          </a:p>
          <a:p>
            <a:pPr marL="115503" indent="-115503" defTabSz="219455">
              <a:spcBef>
                <a:spcPts val="500"/>
              </a:spcBef>
              <a:buFontTx/>
              <a:defRPr sz="1152">
                <a:latin typeface="Times New Roman"/>
                <a:ea typeface="Times New Roman"/>
                <a:cs typeface="Times New Roman"/>
                <a:sym typeface="Times New Roman"/>
              </a:defRPr>
            </a:pPr>
            <a:r>
              <a:t>Scipio: “I had myself a great affection for this Gallus, and I know that he was very much beloved and esteemed by my father Paulus. I recollect that when I was very young, when my father, as consul, commanded in Macedonia, and we were in the camp, our army was seized with a pious terror, because suddenly, in a clear night, the bright and full moon became eclipsed. And Gallus, who was then our lieutenant, the year before that in which he was elected consul, hesitated not, next morning, to state in the camp that it was no prodigy, and that the phenomenon which had then appeared would always appear at certain periods, when the sun was so placed that he could not affect the moon with his light…”</a:t>
            </a:r>
          </a:p>
        </p:txBody>
      </p:sp>
    </p:spTree>
  </p:cSld>
  <p:clrMapOvr>
    <a:masterClrMapping/>
  </p:clrMapOvr>
  <p:transition xmlns:p14="http://schemas.microsoft.com/office/powerpoint/2010/main" spd="med" advClick="1"/>
</p:sld>
</file>

<file path=ppt/slides/slide6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4" name="Review: Class and Conflict: at the End of the Middle Ages, Elsewhere, and Elsewhere"/>
          <p:cNvSpPr txBox="1"/>
          <p:nvPr>
            <p:ph type="title" idx="4294967295"/>
          </p:nvPr>
        </p:nvSpPr>
        <p:spPr>
          <a:xfrm>
            <a:off x="277663" y="-1"/>
            <a:ext cx="8572501" cy="1270001"/>
          </a:xfrm>
          <a:prstGeom prst="rect">
            <a:avLst/>
          </a:prstGeom>
        </p:spPr>
        <p:txBody>
          <a:bodyPr>
            <a:normAutofit fontScale="100000" lnSpcReduction="0"/>
          </a:bodyPr>
          <a:lstStyle>
            <a:lvl1pPr defTabSz="242315">
              <a:defRPr sz="3180"/>
            </a:lvl1pPr>
          </a:lstStyle>
          <a:p>
            <a:pPr/>
            <a:r>
              <a:t>Review: Class and Conflict: at the End of the Middle Ages, Elsewhere, and Elsewhere</a:t>
            </a:r>
          </a:p>
        </p:txBody>
      </p:sp>
      <p:sp>
        <p:nvSpPr>
          <p:cNvPr id="375" name="Slide taken from Melissa Dell"/>
          <p:cNvSpPr txBox="1"/>
          <p:nvPr/>
        </p:nvSpPr>
        <p:spPr>
          <a:xfrm>
            <a:off x="0" y="6487159"/>
            <a:ext cx="277902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sp>
        <p:nvSpPr>
          <p:cNvPr id="376" name="What was “feudalism” and how did it end?…"/>
          <p:cNvSpPr txBox="1"/>
          <p:nvPr>
            <p:ph type="body" sz="half" idx="4294967295"/>
          </p:nvPr>
        </p:nvSpPr>
        <p:spPr>
          <a:xfrm>
            <a:off x="277663" y="1270000"/>
            <a:ext cx="6403003" cy="2582736"/>
          </a:xfrm>
          <a:prstGeom prst="rect">
            <a:avLst/>
          </a:prstGeom>
        </p:spPr>
        <p:txBody>
          <a:bodyPr>
            <a:normAutofit fontScale="100000" lnSpcReduction="0"/>
          </a:bodyPr>
          <a:lstStyle/>
          <a:p>
            <a:pPr marL="0" indent="0" defTabSz="182880">
              <a:spcBef>
                <a:spcPts val="400"/>
              </a:spcBef>
              <a:buSzTx/>
              <a:buFontTx/>
              <a:buNone/>
              <a:defRPr b="1" sz="880">
                <a:latin typeface="+mj-lt"/>
                <a:ea typeface="+mj-ea"/>
                <a:cs typeface="+mj-cs"/>
                <a:sym typeface="Helvetica"/>
              </a:defRPr>
            </a:pPr>
            <a:r>
              <a:t>What was “feudalism” and how did it end?</a:t>
            </a:r>
          </a:p>
          <a:p>
            <a:pPr marL="96252" indent="-96252" defTabSz="182880">
              <a:spcBef>
                <a:spcPts val="400"/>
              </a:spcBef>
              <a:buFontTx/>
              <a:defRPr sz="880">
                <a:latin typeface="Times New Roman"/>
                <a:ea typeface="Times New Roman"/>
                <a:cs typeface="Times New Roman"/>
                <a:sym typeface="Times New Roman"/>
              </a:defRPr>
            </a:pPr>
            <a:r>
              <a:t>Marc Bloch’s definitions:</a:t>
            </a:r>
          </a:p>
          <a:p>
            <a:pPr lvl="1" marL="248652" indent="-96252" defTabSz="182880">
              <a:spcBef>
                <a:spcPts val="400"/>
              </a:spcBef>
              <a:buFontTx/>
              <a:buChar char="•"/>
              <a:defRPr sz="880">
                <a:latin typeface="Times New Roman"/>
                <a:ea typeface="Times New Roman"/>
                <a:cs typeface="Times New Roman"/>
                <a:sym typeface="Times New Roman"/>
              </a:defRPr>
            </a:pPr>
            <a:r>
              <a:t>A subject peasantry</a:t>
            </a:r>
          </a:p>
          <a:p>
            <a:pPr lvl="1" marL="248652" indent="-96252" defTabSz="182880">
              <a:spcBef>
                <a:spcPts val="400"/>
              </a:spcBef>
              <a:buFontTx/>
              <a:buChar char="•"/>
              <a:defRPr sz="880">
                <a:latin typeface="Times New Roman"/>
                <a:ea typeface="Times New Roman"/>
                <a:cs typeface="Times New Roman"/>
                <a:sym typeface="Times New Roman"/>
              </a:defRPr>
            </a:pPr>
            <a:r>
              <a:t>Widespread use of the service tenement (i.e., the fief) instead of a salary (or of private property plus taxation and then purchase)</a:t>
            </a:r>
          </a:p>
          <a:p>
            <a:pPr lvl="1" marL="248652" indent="-96252" defTabSz="182880">
              <a:spcBef>
                <a:spcPts val="400"/>
              </a:spcBef>
              <a:buFontTx/>
              <a:buChar char="•"/>
              <a:defRPr sz="880">
                <a:latin typeface="Times New Roman"/>
                <a:ea typeface="Times New Roman"/>
                <a:cs typeface="Times New Roman"/>
                <a:sym typeface="Times New Roman"/>
              </a:defRPr>
            </a:pPr>
            <a:r>
              <a:t>The supremacy of a caste of specialized warriors</a:t>
            </a:r>
          </a:p>
          <a:p>
            <a:pPr lvl="1" marL="248652" indent="-96252" defTabSz="182880">
              <a:spcBef>
                <a:spcPts val="400"/>
              </a:spcBef>
              <a:buFontTx/>
              <a:buChar char="•"/>
              <a:defRPr sz="880">
                <a:latin typeface="Times New Roman"/>
                <a:ea typeface="Times New Roman"/>
                <a:cs typeface="Times New Roman"/>
                <a:sym typeface="Times New Roman"/>
              </a:defRPr>
            </a:pPr>
            <a:r>
              <a:t>Ties of obedience and protection which bind man to man</a:t>
            </a:r>
          </a:p>
          <a:p>
            <a:pPr lvl="1" marL="248652" indent="-96252" defTabSz="182880">
              <a:spcBef>
                <a:spcPts val="400"/>
              </a:spcBef>
              <a:buFontTx/>
              <a:buChar char="•"/>
              <a:defRPr sz="880">
                <a:latin typeface="Times New Roman"/>
                <a:ea typeface="Times New Roman"/>
                <a:cs typeface="Times New Roman"/>
                <a:sym typeface="Times New Roman"/>
              </a:defRPr>
            </a:pPr>
            <a:r>
              <a:t>Within the warrior class, these ties assume the distinctive form called vassalage</a:t>
            </a:r>
          </a:p>
          <a:p>
            <a:pPr lvl="2" marL="401052" indent="-96252" defTabSz="182880">
              <a:spcBef>
                <a:spcPts val="400"/>
              </a:spcBef>
              <a:buFontTx/>
              <a:defRPr sz="880">
                <a:latin typeface="Times New Roman"/>
                <a:ea typeface="Times New Roman"/>
                <a:cs typeface="Times New Roman"/>
                <a:sym typeface="Times New Roman"/>
              </a:defRPr>
            </a:pPr>
            <a:r>
              <a:t>Fragmentation of authority</a:t>
            </a:r>
          </a:p>
          <a:p>
            <a:pPr lvl="2" marL="401052" indent="-96252" defTabSz="182880">
              <a:spcBef>
                <a:spcPts val="400"/>
              </a:spcBef>
              <a:buFontTx/>
              <a:defRPr sz="880">
                <a:latin typeface="Times New Roman"/>
                <a:ea typeface="Times New Roman"/>
                <a:cs typeface="Times New Roman"/>
                <a:sym typeface="Times New Roman"/>
              </a:defRPr>
            </a:pPr>
            <a:r>
              <a:t>Disorder and private war</a:t>
            </a:r>
          </a:p>
          <a:p>
            <a:pPr lvl="1" marL="248652" indent="-96252" defTabSz="182880">
              <a:spcBef>
                <a:spcPts val="400"/>
              </a:spcBef>
              <a:buFontTx/>
              <a:buChar char="•"/>
              <a:defRPr sz="880">
                <a:latin typeface="Times New Roman"/>
                <a:ea typeface="Times New Roman"/>
                <a:cs typeface="Times New Roman"/>
                <a:sym typeface="Times New Roman"/>
              </a:defRPr>
            </a:pPr>
            <a:r>
              <a:t>But also, other forms of association, family, and state surviving…</a:t>
            </a:r>
          </a:p>
          <a:p>
            <a:pPr marL="96252" indent="-96252" defTabSz="182880">
              <a:spcBef>
                <a:spcPts val="400"/>
              </a:spcBef>
              <a:buFontTx/>
              <a:defRPr sz="880">
                <a:latin typeface="Times New Roman"/>
                <a:ea typeface="Times New Roman"/>
                <a:cs typeface="Times New Roman"/>
                <a:sym typeface="Times New Roman"/>
              </a:defRPr>
            </a:pPr>
            <a:r>
              <a:t>By the late Middle Ages feudalism was a stable system</a:t>
            </a:r>
          </a:p>
          <a:p>
            <a:pPr marL="96252" indent="-96252" defTabSz="182880">
              <a:spcBef>
                <a:spcPts val="400"/>
              </a:spcBef>
              <a:buFontTx/>
              <a:defRPr sz="880">
                <a:latin typeface="Times New Roman"/>
                <a:ea typeface="Times New Roman"/>
                <a:cs typeface="Times New Roman"/>
                <a:sym typeface="Times New Roman"/>
              </a:defRPr>
            </a:pPr>
            <a:r>
              <a:t>Trade and population expanded</a:t>
            </a:r>
          </a:p>
          <a:p>
            <a:pPr marL="96252" indent="-96252" defTabSz="182880">
              <a:spcBef>
                <a:spcPts val="400"/>
              </a:spcBef>
              <a:buFontTx/>
              <a:defRPr sz="880">
                <a:latin typeface="Times New Roman"/>
                <a:ea typeface="Times New Roman"/>
                <a:cs typeface="Times New Roman"/>
                <a:sym typeface="Times New Roman"/>
              </a:defRPr>
            </a:pPr>
            <a:r>
              <a:t>What data we have shows the number and size of cities increasing</a:t>
            </a:r>
          </a:p>
        </p:txBody>
      </p:sp>
      <p:pic>
        <p:nvPicPr>
          <p:cNvPr id="377" name="Image" descr="Image"/>
          <p:cNvPicPr>
            <a:picLocks noChangeAspect="1"/>
          </p:cNvPicPr>
          <p:nvPr/>
        </p:nvPicPr>
        <p:blipFill>
          <a:blip r:embed="rId2">
            <a:extLst/>
          </a:blip>
          <a:stretch>
            <a:fillRect/>
          </a:stretch>
        </p:blipFill>
        <p:spPr>
          <a:xfrm>
            <a:off x="6680665" y="1270000"/>
            <a:ext cx="2169499" cy="2582736"/>
          </a:xfrm>
          <a:prstGeom prst="rect">
            <a:avLst/>
          </a:prstGeom>
          <a:ln w="12700">
            <a:miter lim="400000"/>
          </a:ln>
        </p:spPr>
      </p:pic>
      <p:pic>
        <p:nvPicPr>
          <p:cNvPr id="378" name="Image" descr="Image"/>
          <p:cNvPicPr>
            <a:picLocks noChangeAspect="0"/>
          </p:cNvPicPr>
          <p:nvPr/>
        </p:nvPicPr>
        <p:blipFill>
          <a:blip r:embed="rId3">
            <a:extLst/>
          </a:blip>
          <a:stretch>
            <a:fillRect/>
          </a:stretch>
        </p:blipFill>
        <p:spPr>
          <a:xfrm>
            <a:off x="277663" y="3765805"/>
            <a:ext cx="2926183" cy="2721355"/>
          </a:xfrm>
          <a:prstGeom prst="rect">
            <a:avLst/>
          </a:prstGeom>
          <a:ln w="12700">
            <a:miter lim="400000"/>
          </a:ln>
        </p:spPr>
      </p:pic>
      <p:pic>
        <p:nvPicPr>
          <p:cNvPr id="379" name="Image" descr="Image"/>
          <p:cNvPicPr>
            <a:picLocks noChangeAspect="0"/>
          </p:cNvPicPr>
          <p:nvPr/>
        </p:nvPicPr>
        <p:blipFill>
          <a:blip r:embed="rId4">
            <a:extLst/>
          </a:blip>
          <a:stretch>
            <a:fillRect/>
          </a:stretch>
        </p:blipFill>
        <p:spPr>
          <a:xfrm>
            <a:off x="3203845" y="3765805"/>
            <a:ext cx="2169499" cy="2721355"/>
          </a:xfrm>
          <a:prstGeom prst="rect">
            <a:avLst/>
          </a:prstGeom>
          <a:ln w="12700">
            <a:miter lim="400000"/>
          </a:ln>
        </p:spPr>
      </p:pic>
    </p:spTree>
  </p:cSld>
  <p:clrMapOvr>
    <a:masterClrMapping/>
  </p:clrMapOvr>
  <p:transition xmlns:p14="http://schemas.microsoft.com/office/powerpoint/2010/main" spd="med" advClick="1"/>
</p:sld>
</file>

<file path=ppt/slides/slide6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1" name="A Four-Cornered Fight"/>
          <p:cNvSpPr txBox="1"/>
          <p:nvPr>
            <p:ph type="title" idx="4294967295"/>
          </p:nvPr>
        </p:nvSpPr>
        <p:spPr>
          <a:xfrm>
            <a:off x="277663" y="-1"/>
            <a:ext cx="8572501" cy="1270001"/>
          </a:xfrm>
          <a:prstGeom prst="rect">
            <a:avLst/>
          </a:prstGeom>
        </p:spPr>
        <p:txBody>
          <a:bodyPr>
            <a:normAutofit fontScale="100000" lnSpcReduction="0"/>
          </a:bodyPr>
          <a:lstStyle>
            <a:lvl1pPr>
              <a:defRPr sz="6000">
                <a:solidFill>
                  <a:srgbClr val="000080"/>
                </a:solidFill>
              </a:defRPr>
            </a:lvl1pPr>
          </a:lstStyle>
          <a:p>
            <a:pPr/>
            <a:r>
              <a:t>A Four-Cornered Fight</a:t>
            </a:r>
          </a:p>
        </p:txBody>
      </p:sp>
      <p:sp>
        <p:nvSpPr>
          <p:cNvPr id="382" name="Kings, Lords, Commons, &amp; Peasants:…"/>
          <p:cNvSpPr txBox="1"/>
          <p:nvPr>
            <p:ph type="body" idx="4294967295"/>
          </p:nvPr>
        </p:nvSpPr>
        <p:spPr>
          <a:xfrm>
            <a:off x="277663" y="1270000"/>
            <a:ext cx="8572501" cy="5217160"/>
          </a:xfrm>
          <a:prstGeom prst="rect">
            <a:avLst/>
          </a:prstGeom>
        </p:spPr>
        <p:txBody>
          <a:bodyPr>
            <a:normAutofit fontScale="100000" lnSpcReduction="0"/>
          </a:bodyPr>
          <a:lstStyle/>
          <a:p>
            <a:pPr marL="0" indent="0" defTabSz="370331">
              <a:spcBef>
                <a:spcPts val="900"/>
              </a:spcBef>
              <a:buSzTx/>
              <a:buFontTx/>
              <a:buNone/>
              <a:defRPr b="1" sz="1944">
                <a:latin typeface="+mj-lt"/>
                <a:ea typeface="+mj-ea"/>
                <a:cs typeface="+mj-cs"/>
                <a:sym typeface="Helvetica"/>
              </a:defRPr>
            </a:pPr>
            <a:r>
              <a:t>Kings, Lords, Commons, &amp; Peasants:</a:t>
            </a:r>
          </a:p>
          <a:p>
            <a:pPr marL="194911" indent="-194911" defTabSz="370331">
              <a:spcBef>
                <a:spcPts val="900"/>
              </a:spcBef>
              <a:buFontTx/>
              <a:defRPr sz="1944">
                <a:latin typeface="Times New Roman"/>
                <a:ea typeface="Times New Roman"/>
                <a:cs typeface="Times New Roman"/>
                <a:sym typeface="Times New Roman"/>
              </a:defRPr>
            </a:pPr>
            <a:r>
              <a:t>Class alliances, class power, and class conflict…</a:t>
            </a:r>
          </a:p>
          <a:p>
            <a:pPr marL="194911" indent="-194911" defTabSz="370331">
              <a:spcBef>
                <a:spcPts val="900"/>
              </a:spcBef>
              <a:buFontTx/>
              <a:defRPr sz="1944">
                <a:latin typeface="Times New Roman"/>
                <a:ea typeface="Times New Roman"/>
                <a:cs typeface="Times New Roman"/>
                <a:sym typeface="Times New Roman"/>
              </a:defRPr>
            </a:pPr>
            <a:r>
              <a:t>Plus ideological legitimations…</a:t>
            </a:r>
          </a:p>
          <a:p>
            <a:pPr marL="194911" indent="-194911" defTabSz="370331">
              <a:spcBef>
                <a:spcPts val="900"/>
              </a:spcBef>
              <a:buFontTx/>
              <a:defRPr sz="1944">
                <a:latin typeface="Times New Roman"/>
                <a:ea typeface="Times New Roman"/>
                <a:cs typeface="Times New Roman"/>
                <a:sym typeface="Times New Roman"/>
              </a:defRPr>
            </a:pPr>
            <a:r>
              <a:t>Friedrich Engels: “Exceptional periods, however, occur when the warring classes are so nearly equal in forces that the state power, as apparent mediator, acquires for the moment a certain independence in relation to both. This applies to the absolute monarchy of the seventeenth and eighteenth centuries, which balances the nobility and the bourgeoisie against one another; and to the Bonapartism of the First and particularly of the Second French Empire, which played off the proletariat against the bourgeoisie and the bourgeoisie against the proletariat. The latest achievement in this line, in which ruler and ruled look equally comic, is the new German Empire of the Bismarckian nation; here the capitalists and the workers are balanced against one another and both of them fleeced for the benefit of the decayed Prussian cabbage Junker-squires…”</a:t>
            </a:r>
          </a:p>
          <a:p>
            <a:pPr marL="194911" indent="-194911" defTabSz="370331">
              <a:spcBef>
                <a:spcPts val="900"/>
              </a:spcBef>
              <a:buFontTx/>
              <a:defRPr sz="1944">
                <a:latin typeface="Times New Roman"/>
                <a:ea typeface="Times New Roman"/>
                <a:cs typeface="Times New Roman"/>
                <a:sym typeface="Times New Roman"/>
              </a:defRPr>
            </a:pPr>
            <a:r>
              <a:t>This is not just in exceptional periods…</a:t>
            </a:r>
          </a:p>
          <a:p>
            <a:pPr marL="194911" indent="-194911" defTabSz="370331">
              <a:spcBef>
                <a:spcPts val="900"/>
              </a:spcBef>
              <a:buFontTx/>
              <a:defRPr sz="1944">
                <a:latin typeface="Times New Roman"/>
                <a:ea typeface="Times New Roman"/>
                <a:cs typeface="Times New Roman"/>
                <a:sym typeface="Times New Roman"/>
              </a:defRPr>
            </a:pPr>
            <a:r>
              <a:t>The relative autonomy of the state is the rule, not the exception…</a:t>
            </a:r>
          </a:p>
        </p:txBody>
      </p:sp>
    </p:spTree>
  </p:cSld>
  <p:clrMapOvr>
    <a:masterClrMapping/>
  </p:clrMapOvr>
  <p:transition xmlns:p14="http://schemas.microsoft.com/office/powerpoint/2010/main" spd="med" advClick="1"/>
</p:sld>
</file>

<file path=ppt/slides/slide6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4" name="Review: Malthusian Models and Reality"/>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lvl1pPr>
          </a:lstStyle>
          <a:p>
            <a:pPr/>
            <a:r>
              <a:t>Review: Malthusian Models and Reality</a:t>
            </a:r>
          </a:p>
        </p:txBody>
      </p:sp>
      <p:pic>
        <p:nvPicPr>
          <p:cNvPr id="385" name="Image" descr="Image"/>
          <p:cNvPicPr>
            <a:picLocks noChangeAspect="1"/>
          </p:cNvPicPr>
          <p:nvPr/>
        </p:nvPicPr>
        <p:blipFill>
          <a:blip r:embed="rId2">
            <a:extLst/>
          </a:blip>
          <a:stretch>
            <a:fillRect/>
          </a:stretch>
        </p:blipFill>
        <p:spPr>
          <a:xfrm>
            <a:off x="387697" y="1270000"/>
            <a:ext cx="3603647" cy="790169"/>
          </a:xfrm>
          <a:prstGeom prst="rect">
            <a:avLst/>
          </a:prstGeom>
          <a:ln w="12700">
            <a:miter lim="400000"/>
          </a:ln>
        </p:spPr>
      </p:pic>
      <p:pic>
        <p:nvPicPr>
          <p:cNvPr id="386" name="Image" descr="Image"/>
          <p:cNvPicPr>
            <a:picLocks noChangeAspect="1"/>
          </p:cNvPicPr>
          <p:nvPr/>
        </p:nvPicPr>
        <p:blipFill>
          <a:blip r:embed="rId3">
            <a:extLst/>
          </a:blip>
          <a:srcRect l="0" t="0" r="0" b="0"/>
          <a:stretch>
            <a:fillRect/>
          </a:stretch>
        </p:blipFill>
        <p:spPr>
          <a:xfrm>
            <a:off x="387697" y="2896837"/>
            <a:ext cx="3380321" cy="847946"/>
          </a:xfrm>
          <a:prstGeom prst="rect">
            <a:avLst/>
          </a:prstGeom>
          <a:ln w="12700">
            <a:miter lim="400000"/>
          </a:ln>
        </p:spPr>
      </p:pic>
      <p:pic>
        <p:nvPicPr>
          <p:cNvPr id="387" name="Image" descr="Image"/>
          <p:cNvPicPr>
            <a:picLocks noChangeAspect="1"/>
          </p:cNvPicPr>
          <p:nvPr/>
        </p:nvPicPr>
        <p:blipFill>
          <a:blip r:embed="rId4">
            <a:extLst/>
          </a:blip>
          <a:stretch>
            <a:fillRect/>
          </a:stretch>
        </p:blipFill>
        <p:spPr>
          <a:xfrm>
            <a:off x="387697" y="2192037"/>
            <a:ext cx="3603647" cy="672682"/>
          </a:xfrm>
          <a:prstGeom prst="rect">
            <a:avLst/>
          </a:prstGeom>
          <a:ln w="12700">
            <a:miter lim="400000"/>
          </a:ln>
        </p:spPr>
      </p:pic>
      <p:pic>
        <p:nvPicPr>
          <p:cNvPr id="388" name="Image" descr="Image"/>
          <p:cNvPicPr>
            <a:picLocks noChangeAspect="1"/>
          </p:cNvPicPr>
          <p:nvPr/>
        </p:nvPicPr>
        <p:blipFill>
          <a:blip r:embed="rId5">
            <a:extLst/>
          </a:blip>
          <a:stretch>
            <a:fillRect/>
          </a:stretch>
        </p:blipFill>
        <p:spPr>
          <a:xfrm>
            <a:off x="5469979" y="1270000"/>
            <a:ext cx="3380185" cy="2716329"/>
          </a:xfrm>
          <a:prstGeom prst="rect">
            <a:avLst/>
          </a:prstGeom>
          <a:ln w="12700">
            <a:miter lim="400000"/>
          </a:ln>
        </p:spPr>
      </p:pic>
      <p:pic>
        <p:nvPicPr>
          <p:cNvPr id="389" name="Image" descr="Image"/>
          <p:cNvPicPr>
            <a:picLocks noChangeAspect="1"/>
          </p:cNvPicPr>
          <p:nvPr/>
        </p:nvPicPr>
        <p:blipFill>
          <a:blip r:embed="rId6">
            <a:extLst/>
          </a:blip>
          <a:stretch>
            <a:fillRect/>
          </a:stretch>
        </p:blipFill>
        <p:spPr>
          <a:xfrm>
            <a:off x="4430223" y="4360630"/>
            <a:ext cx="4419941" cy="2301466"/>
          </a:xfrm>
          <a:prstGeom prst="rect">
            <a:avLst/>
          </a:prstGeom>
          <a:ln w="12700">
            <a:miter lim="400000"/>
          </a:ln>
        </p:spPr>
      </p:pic>
    </p:spTree>
  </p:cSld>
  <p:clrMapOvr>
    <a:masterClrMapping/>
  </p:clrMapOvr>
  <p:transition xmlns:p14="http://schemas.microsoft.com/office/powerpoint/2010/main" spd="med" advClick="1"/>
</p:sld>
</file>

<file path=ppt/slides/slide6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1" name="Eastern Europe and the “Second Serfdom”"/>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0080"/>
                </a:solidFill>
              </a:defRPr>
            </a:lvl1pPr>
          </a:lstStyle>
          <a:p>
            <a:pPr/>
            <a:r>
              <a:t>Eastern Europe and the “Second Serfdom”</a:t>
            </a:r>
          </a:p>
        </p:txBody>
      </p:sp>
      <p:sp>
        <p:nvSpPr>
          <p:cNvPr id="392" name="Slide taken from Melissa Dell"/>
          <p:cNvSpPr txBox="1"/>
          <p:nvPr/>
        </p:nvSpPr>
        <p:spPr>
          <a:xfrm>
            <a:off x="0" y="6487159"/>
            <a:ext cx="277902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sp>
        <p:nvSpPr>
          <p:cNvPr id="393" name="The percentage of people killed in Europe was similar across space:…"/>
          <p:cNvSpPr txBox="1"/>
          <p:nvPr>
            <p:ph type="body" idx="4294967295"/>
          </p:nvPr>
        </p:nvSpPr>
        <p:spPr>
          <a:xfrm>
            <a:off x="277663" y="1270000"/>
            <a:ext cx="5699403" cy="5217160"/>
          </a:xfrm>
          <a:prstGeom prst="rect">
            <a:avLst/>
          </a:prstGeom>
        </p:spPr>
        <p:txBody>
          <a:bodyPr>
            <a:normAutofit fontScale="100000" lnSpcReduction="0"/>
          </a:bodyPr>
          <a:lstStyle/>
          <a:p>
            <a:pPr marL="0" indent="0" defTabSz="228600">
              <a:spcBef>
                <a:spcPts val="600"/>
              </a:spcBef>
              <a:buSzTx/>
              <a:buFontTx/>
              <a:buNone/>
              <a:defRPr b="1" sz="1200">
                <a:latin typeface="+mj-lt"/>
                <a:ea typeface="+mj-ea"/>
                <a:cs typeface="+mj-cs"/>
                <a:sym typeface="Helvetica"/>
              </a:defRPr>
            </a:pPr>
            <a:r>
              <a:t>The percentage of people killed in Europe was similar across space: </a:t>
            </a:r>
          </a:p>
          <a:p>
            <a:pPr marL="120315" indent="-120315" defTabSz="228600">
              <a:spcBef>
                <a:spcPts val="600"/>
              </a:spcBef>
              <a:buFontTx/>
              <a:defRPr sz="1200">
                <a:latin typeface="Times New Roman"/>
                <a:ea typeface="Times New Roman"/>
                <a:cs typeface="Times New Roman"/>
                <a:sym typeface="Times New Roman"/>
              </a:defRPr>
            </a:pPr>
            <a:r>
              <a:t>After the plague, landlords in Eastern Europe started to take over large tracts of land and expand their holdings, which were already larger than those in Western Europe.</a:t>
            </a:r>
          </a:p>
          <a:p>
            <a:pPr marL="120315" indent="-120315" defTabSz="228600">
              <a:spcBef>
                <a:spcPts val="600"/>
              </a:spcBef>
              <a:buFontTx/>
              <a:defRPr sz="1200">
                <a:latin typeface="Times New Roman"/>
                <a:ea typeface="Times New Roman"/>
                <a:cs typeface="Times New Roman"/>
                <a:sym typeface="Times New Roman"/>
              </a:defRPr>
            </a:pPr>
            <a:r>
              <a:t>Towns were weaker and less populous and rather than becoming freer, workers began to see their already existing freedoms encroached on: the Domar hypothesis at work.</a:t>
            </a:r>
          </a:p>
          <a:p>
            <a:pPr marL="120315" indent="-120315" defTabSz="228600">
              <a:spcBef>
                <a:spcPts val="600"/>
              </a:spcBef>
              <a:buFontTx/>
              <a:defRPr sz="1200">
                <a:latin typeface="Times New Roman"/>
                <a:ea typeface="Times New Roman"/>
                <a:cs typeface="Times New Roman"/>
                <a:sym typeface="Times New Roman"/>
              </a:defRPr>
            </a:pPr>
            <a:r>
              <a:t>This contrasts with western Europe.</a:t>
            </a:r>
          </a:p>
          <a:p>
            <a:pPr marL="120315" indent="-120315" defTabSz="228600">
              <a:spcBef>
                <a:spcPts val="600"/>
              </a:spcBef>
              <a:buFontTx/>
              <a:defRPr sz="1200">
                <a:latin typeface="Times New Roman"/>
                <a:ea typeface="Times New Roman"/>
                <a:cs typeface="Times New Roman"/>
                <a:sym typeface="Times New Roman"/>
              </a:defRPr>
            </a:pPr>
            <a:r>
              <a:t>Effects became especially pronounced after 1500, when Western Europe began to demand the agricultural goods which the East produced.</a:t>
            </a:r>
          </a:p>
          <a:p>
            <a:pPr marL="120315" indent="-120315" defTabSz="228600">
              <a:spcBef>
                <a:spcPts val="600"/>
              </a:spcBef>
              <a:buFontTx/>
              <a:defRPr sz="1200">
                <a:latin typeface="Times New Roman"/>
                <a:ea typeface="Times New Roman"/>
                <a:cs typeface="Times New Roman"/>
                <a:sym typeface="Times New Roman"/>
              </a:defRPr>
            </a:pPr>
            <a:r>
              <a:t>Eastern landlords ratcheted up their control over the labor force to expand their production.</a:t>
            </a:r>
          </a:p>
          <a:p>
            <a:pPr lvl="1" marL="310815" indent="-120315" defTabSz="228600">
              <a:spcBef>
                <a:spcPts val="600"/>
              </a:spcBef>
              <a:buFontTx/>
              <a:buChar char="•"/>
              <a:defRPr sz="1200">
                <a:latin typeface="Times New Roman"/>
                <a:ea typeface="Times New Roman"/>
                <a:cs typeface="Times New Roman"/>
                <a:sym typeface="Times New Roman"/>
              </a:defRPr>
            </a:pPr>
            <a:r>
              <a:t>Mecklenberg: in 1500, peasants owed only a few days service a year; by 1600 this was three days/week; children had to work for the lord for free for several years. </a:t>
            </a:r>
          </a:p>
          <a:p>
            <a:pPr lvl="1" marL="310815" indent="-120315" defTabSz="228600">
              <a:spcBef>
                <a:spcPts val="600"/>
              </a:spcBef>
              <a:buFontTx/>
              <a:buChar char="•"/>
              <a:defRPr sz="1200">
                <a:latin typeface="Times New Roman"/>
                <a:ea typeface="Times New Roman"/>
                <a:cs typeface="Times New Roman"/>
                <a:sym typeface="Times New Roman"/>
              </a:defRPr>
            </a:pPr>
            <a:r>
              <a:t>In Hungary, landlords legislated one day a week of unpaid labor services for each worker. In 1550 this was raised to 2 days per week. By the end of the century it was 3 days. Serfs subject to these rules made up 90% of the rural population. </a:t>
            </a:r>
          </a:p>
          <a:p>
            <a:pPr marL="120315" indent="-120315" defTabSz="228600">
              <a:spcBef>
                <a:spcPts val="600"/>
              </a:spcBef>
              <a:buFontTx/>
              <a:defRPr sz="1200">
                <a:latin typeface="Times New Roman"/>
                <a:ea typeface="Times New Roman"/>
                <a:cs typeface="Times New Roman"/>
                <a:sym typeface="Times New Roman"/>
              </a:defRPr>
            </a:pPr>
            <a:r>
              <a:t>What was it that allowed the Spanish settlers in Mexico to keep wages so low, when in England after the Black Death the state had been incapable of enforcing the Statue of Laborers and stopping wages from rising?</a:t>
            </a:r>
          </a:p>
          <a:p>
            <a:pPr lvl="1" marL="310815" indent="-120315" defTabSz="228600">
              <a:spcBef>
                <a:spcPts val="600"/>
              </a:spcBef>
              <a:buFontTx/>
              <a:buChar char="•"/>
              <a:defRPr sz="1200">
                <a:latin typeface="Times New Roman"/>
                <a:ea typeface="Times New Roman"/>
                <a:cs typeface="Times New Roman"/>
                <a:sym typeface="Times New Roman"/>
              </a:defRPr>
            </a:pPr>
            <a:r>
              <a:t>William the Conqueror rewarded his army by providing them with parceled landholdings to prevent them from becoming powerful regional warlords (save for the “marcher lords” along the Scottish and Welsh borders).</a:t>
            </a:r>
          </a:p>
          <a:p>
            <a:pPr lvl="1" marL="310815" indent="-120315" defTabSz="228600">
              <a:spcBef>
                <a:spcPts val="600"/>
              </a:spcBef>
              <a:buFontTx/>
              <a:buChar char="•"/>
              <a:defRPr sz="1200">
                <a:latin typeface="Times New Roman"/>
                <a:ea typeface="Times New Roman"/>
                <a:cs typeface="Times New Roman"/>
                <a:sym typeface="Times New Roman"/>
              </a:defRPr>
            </a:pPr>
            <a:r>
              <a:t>Many landholders in close proximity created intense competitive pressures for labor in the wake of the Black Death.</a:t>
            </a:r>
          </a:p>
        </p:txBody>
      </p:sp>
      <p:pic>
        <p:nvPicPr>
          <p:cNvPr id="394" name="Image" descr="Image"/>
          <p:cNvPicPr>
            <a:picLocks noChangeAspect="1"/>
          </p:cNvPicPr>
          <p:nvPr/>
        </p:nvPicPr>
        <p:blipFill>
          <a:blip r:embed="rId2">
            <a:extLst/>
          </a:blip>
          <a:stretch>
            <a:fillRect/>
          </a:stretch>
        </p:blipFill>
        <p:spPr>
          <a:xfrm>
            <a:off x="5977066" y="1270000"/>
            <a:ext cx="2873098" cy="2683596"/>
          </a:xfrm>
          <a:prstGeom prst="rect">
            <a:avLst/>
          </a:prstGeom>
          <a:ln w="12700">
            <a:miter lim="400000"/>
          </a:ln>
        </p:spPr>
      </p:pic>
    </p:spTree>
  </p:cSld>
  <p:clrMapOvr>
    <a:masterClrMapping/>
  </p:clrMapOvr>
  <p:transition xmlns:p14="http://schemas.microsoft.com/office/powerpoint/2010/main" spd="med" advClick="1"/>
</p:sld>
</file>

<file path=ppt/slides/slide6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6" name="Is Malthus Right? II"/>
          <p:cNvSpPr txBox="1"/>
          <p:nvPr>
            <p:ph type="title" idx="4294967295"/>
          </p:nvPr>
        </p:nvSpPr>
        <p:spPr>
          <a:xfrm>
            <a:off x="277663" y="-1"/>
            <a:ext cx="8572501" cy="1270001"/>
          </a:xfrm>
          <a:prstGeom prst="rect">
            <a:avLst/>
          </a:prstGeom>
        </p:spPr>
        <p:txBody>
          <a:bodyPr>
            <a:normAutofit fontScale="100000" lnSpcReduction="0"/>
          </a:bodyPr>
          <a:lstStyle>
            <a:lvl1pPr>
              <a:defRPr sz="6000">
                <a:solidFill>
                  <a:srgbClr val="008000"/>
                </a:solidFill>
              </a:defRPr>
            </a:lvl1pPr>
          </a:lstStyle>
          <a:p>
            <a:pPr/>
            <a:r>
              <a:t>Is Malthus Right? II</a:t>
            </a:r>
          </a:p>
        </p:txBody>
      </p:sp>
      <p:sp>
        <p:nvSpPr>
          <p:cNvPr id="397" name="Slide taken from Melissa Dell"/>
          <p:cNvSpPr txBox="1"/>
          <p:nvPr/>
        </p:nvSpPr>
        <p:spPr>
          <a:xfrm>
            <a:off x="0" y="6487159"/>
            <a:ext cx="277902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sp>
        <p:nvSpPr>
          <p:cNvPr id="398" name="At the macro level, yes; but there are lots of interesting meso- and small-scale puzzles:…"/>
          <p:cNvSpPr txBox="1"/>
          <p:nvPr>
            <p:ph type="body" sz="half" idx="4294967295"/>
          </p:nvPr>
        </p:nvSpPr>
        <p:spPr>
          <a:xfrm>
            <a:off x="277663" y="1270000"/>
            <a:ext cx="4774862" cy="5217160"/>
          </a:xfrm>
          <a:prstGeom prst="rect">
            <a:avLst/>
          </a:prstGeom>
        </p:spPr>
        <p:txBody>
          <a:bodyPr>
            <a:normAutofit fontScale="100000" lnSpcReduction="0"/>
          </a:bodyPr>
          <a:lstStyle/>
          <a:p>
            <a:pPr marL="0" indent="0" defTabSz="256031">
              <a:spcBef>
                <a:spcPts val="600"/>
              </a:spcBef>
              <a:buSzTx/>
              <a:buFontTx/>
              <a:buNone/>
              <a:defRPr b="1" sz="1344">
                <a:latin typeface="+mj-lt"/>
                <a:ea typeface="+mj-ea"/>
                <a:cs typeface="+mj-cs"/>
                <a:sym typeface="Helvetica"/>
              </a:defRPr>
            </a:pPr>
            <a:r>
              <a:t>At the macro level, yes; but there are lots of interesting meso- and small-scale puzzles: </a:t>
            </a:r>
          </a:p>
          <a:p>
            <a:pPr marL="134753" indent="-134753" defTabSz="256031">
              <a:spcBef>
                <a:spcPts val="600"/>
              </a:spcBef>
              <a:buFontTx/>
              <a:defRPr sz="1344">
                <a:latin typeface="Times New Roman"/>
                <a:ea typeface="Times New Roman"/>
                <a:cs typeface="Times New Roman"/>
                <a:sym typeface="Times New Roman"/>
              </a:defRPr>
            </a:pPr>
            <a:r>
              <a:t>In addition, measures of good government, such as proxies for constraints on the executive, are correlated with urbanization in this period. </a:t>
            </a:r>
          </a:p>
          <a:p>
            <a:pPr marL="134753" indent="-134753" defTabSz="256031">
              <a:spcBef>
                <a:spcPts val="600"/>
              </a:spcBef>
              <a:buFontTx/>
              <a:defRPr sz="1344">
                <a:latin typeface="Times New Roman"/>
                <a:ea typeface="Times New Roman"/>
                <a:cs typeface="Times New Roman"/>
                <a:sym typeface="Times New Roman"/>
              </a:defRPr>
            </a:pPr>
            <a:r>
              <a:t>For example, DeLong and Shleifer (1993) showed there was a strong correlation between form of government and urbanization in the pre-modern world</a:t>
            </a:r>
          </a:p>
          <a:p>
            <a:pPr lvl="1" marL="348113" indent="-134753" defTabSz="256031">
              <a:spcBef>
                <a:spcPts val="600"/>
              </a:spcBef>
              <a:buFontTx/>
              <a:buChar char="•"/>
              <a:defRPr sz="1344">
                <a:latin typeface="Times New Roman"/>
                <a:ea typeface="Times New Roman"/>
                <a:cs typeface="Times New Roman"/>
                <a:sym typeface="Times New Roman"/>
              </a:defRPr>
            </a:pPr>
            <a:r>
              <a:t>Charles Wilson (1967): </a:t>
            </a:r>
            <a:r>
              <a:rPr i="1"/>
              <a:t>Trade, Society, and the State</a:t>
            </a:r>
            <a:r>
              <a:t>: "The two areas which in 1500 represented the richest and most advanced concentrations of trade, industry and wealth were the quadrilateral formed by the Italian cities Milan, Venice, Florence and Genoa; and the strip of the Netherlands that ran from Ypres north-east past Ghent and Bruges up to Antwerp. It was not merely coincidence that these were the areas where the tradesmen of the cities had been most successful in emancipating themselves from feudal interference and in keeping at bay the newer threat of more centralized political control offered by the new monarchies. In the fleeting intervals between the storms of politics and war, men here glimpsed the material advance that was possible when tradesmen were left in peace unflattered by the attentions of strategists who regarded their activities as the sinews of war…”</a:t>
            </a:r>
          </a:p>
        </p:txBody>
      </p:sp>
      <p:pic>
        <p:nvPicPr>
          <p:cNvPr id="399" name="Image" descr="Image"/>
          <p:cNvPicPr>
            <a:picLocks noChangeAspect="1"/>
          </p:cNvPicPr>
          <p:nvPr/>
        </p:nvPicPr>
        <p:blipFill>
          <a:blip r:embed="rId2">
            <a:extLst/>
          </a:blip>
          <a:stretch>
            <a:fillRect/>
          </a:stretch>
        </p:blipFill>
        <p:spPr>
          <a:xfrm>
            <a:off x="5052524" y="1270000"/>
            <a:ext cx="3974413" cy="3427881"/>
          </a:xfrm>
          <a:prstGeom prst="rect">
            <a:avLst/>
          </a:prstGeom>
          <a:ln w="12700">
            <a:miter lim="400000"/>
          </a:ln>
        </p:spPr>
      </p:pic>
    </p:spTree>
  </p:cSld>
  <p:clrMapOvr>
    <a:masterClrMapping/>
  </p:clrMapOvr>
  <p:transition xmlns:p14="http://schemas.microsoft.com/office/powerpoint/2010/main" spd="med" advClick="1"/>
</p:sld>
</file>

<file path=ppt/slides/slide6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1" name="Malthus: Summing Up"/>
          <p:cNvSpPr txBox="1"/>
          <p:nvPr>
            <p:ph type="title" idx="4294967295"/>
          </p:nvPr>
        </p:nvSpPr>
        <p:spPr>
          <a:xfrm>
            <a:off x="277663" y="-1"/>
            <a:ext cx="8572501" cy="1270001"/>
          </a:xfrm>
          <a:prstGeom prst="rect">
            <a:avLst/>
          </a:prstGeom>
        </p:spPr>
        <p:txBody>
          <a:bodyPr>
            <a:normAutofit fontScale="100000" lnSpcReduction="0"/>
          </a:bodyPr>
          <a:lstStyle>
            <a:lvl1pPr>
              <a:defRPr sz="6000">
                <a:solidFill>
                  <a:srgbClr val="000080"/>
                </a:solidFill>
              </a:defRPr>
            </a:lvl1pPr>
          </a:lstStyle>
          <a:p>
            <a:pPr/>
            <a:r>
              <a:t>Malthus: Summing Up</a:t>
            </a:r>
          </a:p>
        </p:txBody>
      </p:sp>
      <p:sp>
        <p:nvSpPr>
          <p:cNvPr id="402" name="Slide taken from Melissa Dell"/>
          <p:cNvSpPr txBox="1"/>
          <p:nvPr/>
        </p:nvSpPr>
        <p:spPr>
          <a:xfrm>
            <a:off x="0" y="6487159"/>
            <a:ext cx="277902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sp>
        <p:nvSpPr>
          <p:cNvPr id="403" name="On the broadest scale only:…"/>
          <p:cNvSpPr txBox="1"/>
          <p:nvPr>
            <p:ph type="body" idx="4294967295"/>
          </p:nvPr>
        </p:nvSpPr>
        <p:spPr>
          <a:xfrm>
            <a:off x="277663" y="1270000"/>
            <a:ext cx="8572501" cy="5217160"/>
          </a:xfrm>
          <a:prstGeom prst="rect">
            <a:avLst/>
          </a:prstGeom>
        </p:spPr>
        <p:txBody>
          <a:bodyPr>
            <a:normAutofit fontScale="100000" lnSpcReduction="0"/>
          </a:bodyPr>
          <a:lstStyle/>
          <a:p>
            <a:pPr marL="0" indent="0" defTabSz="416052">
              <a:spcBef>
                <a:spcPts val="1000"/>
              </a:spcBef>
              <a:buSzTx/>
              <a:buFontTx/>
              <a:buNone/>
              <a:defRPr b="1" sz="2184">
                <a:latin typeface="+mj-lt"/>
                <a:ea typeface="+mj-ea"/>
                <a:cs typeface="+mj-cs"/>
                <a:sym typeface="Helvetica"/>
              </a:defRPr>
            </a:pPr>
            <a:r>
              <a:t>On the broadest scale only:</a:t>
            </a:r>
          </a:p>
          <a:p>
            <a:pPr marL="218974" indent="-218974" defTabSz="416052">
              <a:spcBef>
                <a:spcPts val="1000"/>
              </a:spcBef>
              <a:buFontTx/>
              <a:defRPr sz="2184">
                <a:latin typeface="Times New Roman"/>
                <a:ea typeface="Times New Roman"/>
                <a:cs typeface="Times New Roman"/>
                <a:sym typeface="Times New Roman"/>
              </a:defRPr>
            </a:pPr>
            <a:r>
              <a:t>The simple Malthusian model may indeed capture some realities. </a:t>
            </a:r>
          </a:p>
          <a:p>
            <a:pPr marL="218974" indent="-218974" defTabSz="416052">
              <a:spcBef>
                <a:spcPts val="1000"/>
              </a:spcBef>
              <a:buFontTx/>
              <a:defRPr sz="2184">
                <a:latin typeface="Times New Roman"/>
                <a:ea typeface="Times New Roman"/>
                <a:cs typeface="Times New Roman"/>
                <a:sym typeface="Times New Roman"/>
              </a:defRPr>
            </a:pPr>
            <a:r>
              <a:t>If labor markets are competitive, population growth may indeed induce a decline in wages. </a:t>
            </a:r>
          </a:p>
          <a:p>
            <a:pPr marL="218974" indent="-218974" defTabSz="416052">
              <a:spcBef>
                <a:spcPts val="1000"/>
              </a:spcBef>
              <a:buFontTx/>
              <a:defRPr sz="2184">
                <a:latin typeface="Times New Roman"/>
                <a:ea typeface="Times New Roman"/>
                <a:cs typeface="Times New Roman"/>
                <a:sym typeface="Times New Roman"/>
              </a:defRPr>
            </a:pPr>
            <a:r>
              <a:t>Or if there is a fixed amount of land and few opportunities for labor intensive cultivation systems, a population increase may lead to a decline in output per worker. </a:t>
            </a:r>
          </a:p>
          <a:p>
            <a:pPr marL="218974" indent="-218974" defTabSz="416052">
              <a:spcBef>
                <a:spcPts val="1000"/>
              </a:spcBef>
              <a:buFontTx/>
              <a:defRPr sz="2184">
                <a:latin typeface="Times New Roman"/>
                <a:ea typeface="Times New Roman"/>
                <a:cs typeface="Times New Roman"/>
                <a:sym typeface="Times New Roman"/>
              </a:defRPr>
            </a:pPr>
            <a:r>
              <a:t>However, the reality is typically much more messy. </a:t>
            </a:r>
          </a:p>
          <a:p>
            <a:pPr lvl="1" marL="565684" indent="-218974" defTabSz="416052">
              <a:spcBef>
                <a:spcPts val="1000"/>
              </a:spcBef>
              <a:buFontTx/>
              <a:buChar char="•"/>
              <a:defRPr sz="2184">
                <a:latin typeface="Times New Roman"/>
                <a:ea typeface="Times New Roman"/>
                <a:cs typeface="Times New Roman"/>
                <a:sym typeface="Times New Roman"/>
              </a:defRPr>
            </a:pPr>
            <a:r>
              <a:t>How wages respond to changes in income will depend on </a:t>
            </a:r>
            <a:r>
              <a:rPr i="1"/>
              <a:t>institutions</a:t>
            </a:r>
            <a:r>
              <a:t>. </a:t>
            </a:r>
          </a:p>
          <a:p>
            <a:pPr lvl="1" marL="565684" indent="-218974" defTabSz="416052">
              <a:spcBef>
                <a:spcPts val="1000"/>
              </a:spcBef>
              <a:buFontTx/>
              <a:buChar char="•"/>
              <a:defRPr sz="2184">
                <a:latin typeface="Times New Roman"/>
                <a:ea typeface="Times New Roman"/>
                <a:cs typeface="Times New Roman"/>
                <a:sym typeface="Times New Roman"/>
              </a:defRPr>
            </a:pPr>
            <a:r>
              <a:t>Thus the overwhelming likelihood that institutional or cultural factors also shaped pre-modern growth</a:t>
            </a:r>
          </a:p>
          <a:p>
            <a:pPr lvl="1" marL="565684" indent="-218974" defTabSz="416052">
              <a:spcBef>
                <a:spcPts val="1000"/>
              </a:spcBef>
              <a:buFontTx/>
              <a:buChar char="•"/>
              <a:defRPr sz="2184">
                <a:latin typeface="Times New Roman"/>
                <a:ea typeface="Times New Roman"/>
                <a:cs typeface="Times New Roman"/>
                <a:sym typeface="Times New Roman"/>
              </a:defRPr>
            </a:pPr>
            <a:r>
              <a:t>It was not simply being dictated by the Malthusian relationship between births, deaths, and income. </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3" name="About the Course"/>
          <p:cNvSpPr txBox="1"/>
          <p:nvPr>
            <p:ph type="title" idx="4294967295"/>
          </p:nvPr>
        </p:nvSpPr>
        <p:spPr>
          <a:xfrm>
            <a:off x="277663" y="-2"/>
            <a:ext cx="8572501" cy="1267126"/>
          </a:xfrm>
          <a:prstGeom prst="rect">
            <a:avLst/>
          </a:prstGeom>
        </p:spPr>
        <p:txBody>
          <a:bodyPr lIns="45718" tIns="45718" rIns="45718" bIns="45718">
            <a:normAutofit fontScale="100000" lnSpcReduction="0"/>
          </a:bodyPr>
          <a:lstStyle>
            <a:lvl1pPr defTabSz="288036">
              <a:defRPr sz="3780">
                <a:solidFill>
                  <a:srgbClr val="000080"/>
                </a:solidFill>
                <a:latin typeface="+mj-lt"/>
                <a:ea typeface="+mj-ea"/>
                <a:cs typeface="+mj-cs"/>
                <a:sym typeface="Helvetica"/>
              </a:defRPr>
            </a:lvl1pPr>
          </a:lstStyle>
          <a:p>
            <a:pPr/>
            <a:r>
              <a:t>Three Aspects of Globalization Took Hold Around 1870</a:t>
            </a:r>
          </a:p>
        </p:txBody>
      </p:sp>
      <p:sp>
        <p:nvSpPr>
          <p:cNvPr id="74" name="The long 20th century will in all likelihood be seen in the future as the watershed in human experience:…"/>
          <p:cNvSpPr txBox="1"/>
          <p:nvPr>
            <p:ph type="body" idx="4294967295"/>
          </p:nvPr>
        </p:nvSpPr>
        <p:spPr>
          <a:xfrm>
            <a:off x="277663" y="1267121"/>
            <a:ext cx="8572501" cy="4978163"/>
          </a:xfrm>
          <a:prstGeom prst="rect">
            <a:avLst/>
          </a:prstGeom>
        </p:spPr>
        <p:txBody>
          <a:bodyPr lIns="45718" tIns="45718" rIns="45718" bIns="45718">
            <a:normAutofit fontScale="100000" lnSpcReduction="0"/>
          </a:bodyPr>
          <a:lstStyle/>
          <a:p>
            <a:pPr marL="0" indent="0" defTabSz="370331">
              <a:spcBef>
                <a:spcPts val="900"/>
              </a:spcBef>
              <a:buSzTx/>
              <a:buNone/>
              <a:defRPr b="1" sz="1900">
                <a:latin typeface="+mj-lt"/>
                <a:ea typeface="+mj-ea"/>
                <a:cs typeface="+mj-cs"/>
                <a:sym typeface="Helvetica"/>
              </a:defRPr>
            </a:pPr>
            <a:r>
              <a:t>Goods transport, communication, and human migration</a:t>
            </a:r>
            <a:endParaRPr>
              <a:latin typeface="Times New Roman"/>
              <a:ea typeface="Times New Roman"/>
              <a:cs typeface="Times New Roman"/>
              <a:sym typeface="Times New Roman"/>
            </a:endParaRPr>
          </a:p>
          <a:p>
            <a:pPr marL="194910" indent="-194910" defTabSz="370331">
              <a:spcBef>
                <a:spcPts val="900"/>
              </a:spcBef>
              <a:buFontTx/>
              <a:defRPr sz="1900">
                <a:latin typeface="Times New Roman"/>
                <a:ea typeface="Times New Roman"/>
                <a:cs typeface="Times New Roman"/>
                <a:sym typeface="Times New Roman"/>
              </a:defRPr>
            </a:pPr>
            <a:r>
              <a:t>You tell the story of European economies 1500-1800 with only occasional glances further abroad? Many do:</a:t>
            </a:r>
          </a:p>
          <a:p>
            <a:pPr marL="194910" indent="-194910" defTabSz="370331">
              <a:spcBef>
                <a:spcPts val="900"/>
              </a:spcBef>
              <a:buFontTx/>
              <a:defRPr sz="1900">
                <a:latin typeface="Times New Roman"/>
                <a:ea typeface="Times New Roman"/>
                <a:cs typeface="Times New Roman"/>
                <a:sym typeface="Times New Roman"/>
              </a:defRPr>
            </a:pPr>
            <a:r>
              <a:t>But after 1870… for good and for ill, the happenings on one continent could not but substantially change people’s opportunities and constraints on others:</a:t>
            </a:r>
          </a:p>
          <a:p>
            <a:pPr marL="194910" indent="-194910" defTabSz="370331">
              <a:spcBef>
                <a:spcPts val="900"/>
              </a:spcBef>
              <a:buFontTx/>
              <a:defRPr sz="1900">
                <a:latin typeface="Times New Roman"/>
                <a:ea typeface="Times New Roman"/>
                <a:cs typeface="Times New Roman"/>
                <a:sym typeface="Times New Roman"/>
              </a:defRPr>
            </a:pPr>
            <a:r>
              <a:t>In 1800-1850 cost of moving flour in a boat across the Atlantic for 3000 miles was fully half as much as the cost of purchasing the flour delivered in New York</a:t>
            </a:r>
          </a:p>
          <a:p>
            <a:pPr marL="194910" indent="-194910" defTabSz="370331">
              <a:spcBef>
                <a:spcPts val="900"/>
              </a:spcBef>
              <a:buFontTx/>
              <a:defRPr sz="1900">
                <a:latin typeface="Times New Roman"/>
                <a:ea typeface="Times New Roman"/>
                <a:cs typeface="Times New Roman"/>
                <a:sym typeface="Times New Roman"/>
              </a:defRPr>
            </a:pPr>
            <a:r>
              <a:t>By 1850-1875 the average premium was down to 20% or so</a:t>
            </a:r>
          </a:p>
          <a:p>
            <a:pPr marL="194910" indent="-194910" defTabSz="370331">
              <a:spcBef>
                <a:spcPts val="900"/>
              </a:spcBef>
              <a:buFontTx/>
              <a:defRPr sz="1900">
                <a:latin typeface="Times New Roman"/>
                <a:ea typeface="Times New Roman"/>
                <a:cs typeface="Times New Roman"/>
                <a:sym typeface="Times New Roman"/>
              </a:defRPr>
            </a:pPr>
            <a:r>
              <a:t>And by 1900? Less than 5%:</a:t>
            </a:r>
          </a:p>
        </p:txBody>
      </p:sp>
      <p:sp>
        <p:nvSpPr>
          <p:cNvPr id="75" name="1:45"/>
          <p:cNvSpPr txBox="1"/>
          <p:nvPr/>
        </p:nvSpPr>
        <p:spPr>
          <a:xfrm>
            <a:off x="712710" y="6487160"/>
            <a:ext cx="512897"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1:45</a:t>
            </a:r>
          </a:p>
        </p:txBody>
      </p:sp>
      <p:pic>
        <p:nvPicPr>
          <p:cNvPr id="76"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0" y="6167498"/>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05491666" fill="hold"/>
                                        <p:tgtEl>
                                          <p:spTgt spid="76"/>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76"/>
                </p:tgtEl>
              </p:cMediaNode>
            </p:audio>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5" name="Review: “Subsistence”"/>
          <p:cNvSpPr txBox="1"/>
          <p:nvPr>
            <p:ph type="title" idx="4294967295"/>
          </p:nvPr>
        </p:nvSpPr>
        <p:spPr>
          <a:xfrm>
            <a:off x="277663" y="-1"/>
            <a:ext cx="8572501" cy="1270001"/>
          </a:xfrm>
          <a:prstGeom prst="rect">
            <a:avLst/>
          </a:prstGeom>
        </p:spPr>
        <p:txBody>
          <a:bodyPr>
            <a:normAutofit fontScale="100000" lnSpcReduction="0"/>
          </a:bodyPr>
          <a:lstStyle>
            <a:lvl1pPr>
              <a:defRPr sz="6000">
                <a:latin typeface="+mj-lt"/>
                <a:ea typeface="+mj-ea"/>
                <a:cs typeface="+mj-cs"/>
                <a:sym typeface="Helvetica"/>
              </a:defRPr>
            </a:lvl1pPr>
          </a:lstStyle>
          <a:p>
            <a:pPr/>
            <a:r>
              <a:t>Review: “Subsistence”</a:t>
            </a:r>
          </a:p>
        </p:txBody>
      </p:sp>
      <p:pic>
        <p:nvPicPr>
          <p:cNvPr id="406" name="Image" descr="Image"/>
          <p:cNvPicPr>
            <a:picLocks noChangeAspect="1"/>
          </p:cNvPicPr>
          <p:nvPr/>
        </p:nvPicPr>
        <p:blipFill>
          <a:blip r:embed="rId2">
            <a:extLst/>
          </a:blip>
          <a:stretch>
            <a:fillRect/>
          </a:stretch>
        </p:blipFill>
        <p:spPr>
          <a:xfrm>
            <a:off x="849123" y="1048519"/>
            <a:ext cx="6830027" cy="5499101"/>
          </a:xfrm>
          <a:prstGeom prst="rect">
            <a:avLst/>
          </a:prstGeom>
          <a:ln w="12700">
            <a:miter lim="400000"/>
          </a:ln>
        </p:spPr>
      </p:pic>
    </p:spTree>
  </p:cSld>
  <p:clrMapOvr>
    <a:masterClrMapping/>
  </p:clrMapOvr>
  <p:transition xmlns:p14="http://schemas.microsoft.com/office/powerpoint/2010/main" spd="med" advClick="1"/>
</p:sld>
</file>

<file path=ppt/slides/slide7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8" name="“Bare-Bones”"/>
          <p:cNvSpPr txBox="1"/>
          <p:nvPr>
            <p:ph type="title" idx="4294967295"/>
          </p:nvPr>
        </p:nvSpPr>
        <p:spPr>
          <a:xfrm>
            <a:off x="277663" y="-1"/>
            <a:ext cx="8572501" cy="1270001"/>
          </a:xfrm>
          <a:prstGeom prst="rect">
            <a:avLst/>
          </a:prstGeom>
        </p:spPr>
        <p:txBody>
          <a:bodyPr>
            <a:normAutofit fontScale="100000" lnSpcReduction="0"/>
          </a:bodyPr>
          <a:lstStyle>
            <a:lvl1pPr>
              <a:defRPr sz="6000">
                <a:solidFill>
                  <a:srgbClr val="000080"/>
                </a:solidFill>
                <a:latin typeface="+mj-lt"/>
                <a:ea typeface="+mj-ea"/>
                <a:cs typeface="+mj-cs"/>
                <a:sym typeface="Helvetica"/>
              </a:defRPr>
            </a:lvl1pPr>
          </a:lstStyle>
          <a:p>
            <a:pPr/>
            <a:r>
              <a:t>“Bare-Bones”</a:t>
            </a:r>
          </a:p>
        </p:txBody>
      </p:sp>
      <p:pic>
        <p:nvPicPr>
          <p:cNvPr id="409" name="Image" descr="Image"/>
          <p:cNvPicPr>
            <a:picLocks noChangeAspect="1"/>
          </p:cNvPicPr>
          <p:nvPr/>
        </p:nvPicPr>
        <p:blipFill>
          <a:blip r:embed="rId2">
            <a:extLst/>
          </a:blip>
          <a:stretch>
            <a:fillRect/>
          </a:stretch>
        </p:blipFill>
        <p:spPr>
          <a:xfrm>
            <a:off x="277663" y="988769"/>
            <a:ext cx="3140043" cy="2812237"/>
          </a:xfrm>
          <a:prstGeom prst="rect">
            <a:avLst/>
          </a:prstGeom>
          <a:ln w="12700">
            <a:miter lim="400000"/>
          </a:ln>
        </p:spPr>
      </p:pic>
      <p:pic>
        <p:nvPicPr>
          <p:cNvPr id="410" name="Image" descr="Image"/>
          <p:cNvPicPr>
            <a:picLocks noChangeAspect="1"/>
          </p:cNvPicPr>
          <p:nvPr/>
        </p:nvPicPr>
        <p:blipFill>
          <a:blip r:embed="rId3">
            <a:extLst/>
          </a:blip>
          <a:stretch>
            <a:fillRect/>
          </a:stretch>
        </p:blipFill>
        <p:spPr>
          <a:xfrm>
            <a:off x="5057090" y="988769"/>
            <a:ext cx="3793074" cy="2684113"/>
          </a:xfrm>
          <a:prstGeom prst="rect">
            <a:avLst/>
          </a:prstGeom>
          <a:ln w="12700">
            <a:miter lim="400000"/>
          </a:ln>
        </p:spPr>
      </p:pic>
      <p:pic>
        <p:nvPicPr>
          <p:cNvPr id="411" name="Image" descr="Image"/>
          <p:cNvPicPr>
            <a:picLocks noChangeAspect="1"/>
          </p:cNvPicPr>
          <p:nvPr/>
        </p:nvPicPr>
        <p:blipFill>
          <a:blip r:embed="rId4">
            <a:extLst/>
          </a:blip>
          <a:stretch>
            <a:fillRect/>
          </a:stretch>
        </p:blipFill>
        <p:spPr>
          <a:xfrm>
            <a:off x="5057090" y="3801005"/>
            <a:ext cx="2417099" cy="2812236"/>
          </a:xfrm>
          <a:prstGeom prst="rect">
            <a:avLst/>
          </a:prstGeom>
          <a:ln w="12700">
            <a:miter lim="400000"/>
          </a:ln>
        </p:spPr>
      </p:pic>
      <p:sp>
        <p:nvSpPr>
          <p:cNvPr id="412" name="From Clark &amp; Allen:…"/>
          <p:cNvSpPr txBox="1"/>
          <p:nvPr>
            <p:ph type="body" sz="quarter" idx="4294967295"/>
          </p:nvPr>
        </p:nvSpPr>
        <p:spPr>
          <a:xfrm>
            <a:off x="277663" y="3929128"/>
            <a:ext cx="4139275" cy="2684113"/>
          </a:xfrm>
          <a:prstGeom prst="rect">
            <a:avLst/>
          </a:prstGeom>
        </p:spPr>
        <p:txBody>
          <a:bodyPr>
            <a:normAutofit fontScale="100000" lnSpcReduction="0"/>
          </a:bodyPr>
          <a:lstStyle/>
          <a:p>
            <a:pPr marL="0" indent="0" defTabSz="320039">
              <a:spcBef>
                <a:spcPts val="0"/>
              </a:spcBef>
              <a:buSzTx/>
              <a:buFontTx/>
              <a:buNone/>
              <a:defRPr b="1" sz="1679">
                <a:latin typeface="+mj-lt"/>
                <a:ea typeface="+mj-ea"/>
                <a:cs typeface="+mj-cs"/>
                <a:sym typeface="Helvetica"/>
              </a:defRPr>
            </a:pPr>
            <a:r>
              <a:t>From Clark &amp; Allen:</a:t>
            </a:r>
          </a:p>
          <a:p>
            <a:pPr marL="0" indent="0" defTabSz="320039">
              <a:spcBef>
                <a:spcPts val="0"/>
              </a:spcBef>
              <a:buSzTx/>
              <a:buFontTx/>
              <a:buNone/>
              <a:defRPr b="1" sz="1679">
                <a:latin typeface="+mj-lt"/>
                <a:ea typeface="+mj-ea"/>
                <a:cs typeface="+mj-cs"/>
                <a:sym typeface="Helvetica"/>
              </a:defRPr>
            </a:pPr>
          </a:p>
          <a:p>
            <a:pPr marL="168442" indent="-168442" defTabSz="320039">
              <a:spcBef>
                <a:spcPts val="0"/>
              </a:spcBef>
              <a:buFontTx/>
              <a:defRPr sz="1400">
                <a:latin typeface="Times New Roman"/>
                <a:ea typeface="Times New Roman"/>
                <a:cs typeface="Times New Roman"/>
                <a:sym typeface="Times New Roman"/>
              </a:defRPr>
            </a:pPr>
            <a:r>
              <a:t>"Manual workers”—70% of median, 50% of average income</a:t>
            </a:r>
          </a:p>
          <a:p>
            <a:pPr marL="168442" indent="-168442" defTabSz="320039">
              <a:spcBef>
                <a:spcPts val="0"/>
              </a:spcBef>
              <a:buFontTx/>
              <a:defRPr sz="1400">
                <a:latin typeface="Times New Roman"/>
                <a:ea typeface="Times New Roman"/>
                <a:cs typeface="Times New Roman"/>
                <a:sym typeface="Times New Roman"/>
              </a:defRPr>
            </a:pPr>
            <a:r>
              <a:t>In 1800: the English population in 1800 is a very rich pre-industrial population</a:t>
            </a:r>
          </a:p>
          <a:p>
            <a:pPr marL="168442" indent="-168442" defTabSz="320039">
              <a:spcBef>
                <a:spcPts val="0"/>
              </a:spcBef>
              <a:buFontTx/>
              <a:defRPr sz="1400">
                <a:latin typeface="Times New Roman"/>
                <a:ea typeface="Times New Roman"/>
                <a:cs typeface="Times New Roman"/>
                <a:sym typeface="Times New Roman"/>
              </a:defRPr>
            </a:pPr>
            <a:r>
              <a:t>70% of spending spent on food</a:t>
            </a:r>
          </a:p>
          <a:p>
            <a:pPr lvl="1" marL="435142" indent="-168442" defTabSz="320039">
              <a:spcBef>
                <a:spcPts val="0"/>
              </a:spcBef>
              <a:buFontTx/>
              <a:buChar char="•"/>
              <a:defRPr sz="1400">
                <a:latin typeface="Times New Roman"/>
                <a:ea typeface="Times New Roman"/>
                <a:cs typeface="Times New Roman"/>
                <a:sym typeface="Times New Roman"/>
              </a:defRPr>
            </a:pPr>
            <a:r>
              <a:t>30-40% grains</a:t>
            </a:r>
          </a:p>
          <a:p>
            <a:pPr lvl="1" marL="435142" indent="-168442" defTabSz="320039">
              <a:spcBef>
                <a:spcPts val="0"/>
              </a:spcBef>
              <a:buFontTx/>
              <a:buChar char="•"/>
              <a:defRPr sz="1400">
                <a:latin typeface="Times New Roman"/>
                <a:ea typeface="Times New Roman"/>
                <a:cs typeface="Times New Roman"/>
                <a:sym typeface="Times New Roman"/>
              </a:defRPr>
            </a:pPr>
            <a:r>
              <a:t>20% meat and dairy</a:t>
            </a:r>
          </a:p>
          <a:p>
            <a:pPr marL="168442" indent="-168442" defTabSz="320039">
              <a:spcBef>
                <a:spcPts val="0"/>
              </a:spcBef>
              <a:buFontTx/>
              <a:defRPr sz="1400">
                <a:latin typeface="Times New Roman"/>
                <a:ea typeface="Times New Roman"/>
                <a:cs typeface="Times New Roman"/>
                <a:sym typeface="Times New Roman"/>
              </a:defRPr>
            </a:pPr>
            <a:r>
              <a:t>“Bare-bones” subsistence</a:t>
            </a:r>
          </a:p>
          <a:p>
            <a:pPr marL="168442" indent="-168442" defTabSz="320039">
              <a:spcBef>
                <a:spcPts val="0"/>
              </a:spcBef>
              <a:buFontTx/>
              <a:defRPr sz="1400">
                <a:latin typeface="Times New Roman"/>
                <a:ea typeface="Times New Roman"/>
                <a:cs typeface="Times New Roman"/>
                <a:sym typeface="Times New Roman"/>
              </a:defRPr>
            </a:pPr>
            <a:r>
              <a:t>Cities: Malthus rules, but it takes centuries—and other things can and do happen</a:t>
            </a:r>
          </a:p>
        </p:txBody>
      </p:sp>
    </p:spTree>
  </p:cSld>
  <p:clrMapOvr>
    <a:masterClrMapping/>
  </p:clrMapOvr>
  <p:transition xmlns:p14="http://schemas.microsoft.com/office/powerpoint/2010/main" spd="med" advClick="1"/>
</p:sld>
</file>

<file path=ppt/slides/slide7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4" name="Review: Determinants of Technological and Organizational Progress"/>
          <p:cNvSpPr txBox="1"/>
          <p:nvPr>
            <p:ph type="title" idx="4294967295"/>
          </p:nvPr>
        </p:nvSpPr>
        <p:spPr>
          <a:xfrm>
            <a:off x="277663" y="-1"/>
            <a:ext cx="8572501" cy="1270001"/>
          </a:xfrm>
          <a:prstGeom prst="rect">
            <a:avLst/>
          </a:prstGeom>
        </p:spPr>
        <p:txBody>
          <a:bodyPr>
            <a:normAutofit fontScale="100000" lnSpcReduction="0"/>
          </a:bodyPr>
          <a:lstStyle>
            <a:lvl1pPr defTabSz="269747">
              <a:defRPr sz="3539"/>
            </a:lvl1pPr>
          </a:lstStyle>
          <a:p>
            <a:pPr/>
            <a:r>
              <a:t>Review: Determinants of Technological and Organizational Progress</a:t>
            </a:r>
          </a:p>
        </p:txBody>
      </p:sp>
      <p:sp>
        <p:nvSpPr>
          <p:cNvPr id="415" name="How do we make sense of the fact that technological and organizational progress was so slow back then and is so (relatively) rapid now?"/>
          <p:cNvSpPr txBox="1"/>
          <p:nvPr>
            <p:ph type="body" sz="quarter" idx="4294967295"/>
          </p:nvPr>
        </p:nvSpPr>
        <p:spPr>
          <a:xfrm>
            <a:off x="277663" y="1270000"/>
            <a:ext cx="8572501" cy="1148451"/>
          </a:xfrm>
          <a:prstGeom prst="rect">
            <a:avLst/>
          </a:prstGeom>
        </p:spPr>
        <p:txBody>
          <a:bodyPr>
            <a:normAutofit fontScale="100000" lnSpcReduction="0"/>
          </a:bodyPr>
          <a:lstStyle>
            <a:lvl1pPr marL="0" indent="0">
              <a:spcBef>
                <a:spcPts val="1200"/>
              </a:spcBef>
              <a:buSzTx/>
              <a:buFontTx/>
              <a:buNone/>
              <a:defRPr b="1" sz="2400">
                <a:latin typeface="Times New Roman"/>
                <a:ea typeface="Times New Roman"/>
                <a:cs typeface="Times New Roman"/>
                <a:sym typeface="Times New Roman"/>
              </a:defRPr>
            </a:lvl1pPr>
          </a:lstStyle>
          <a:p>
            <a:pPr>
              <a:defRPr b="0"/>
            </a:pPr>
            <a:r>
              <a:rPr b="1"/>
              <a:t>How do we make sense of the fact that technological and organizational progress was so slow back then and is so (relatively) rapid now?</a:t>
            </a:r>
          </a:p>
        </p:txBody>
      </p:sp>
      <p:sp>
        <p:nvSpPr>
          <p:cNvPr id="416" name="Two heads are (almost) better than one…"/>
          <p:cNvSpPr txBox="1"/>
          <p:nvPr/>
        </p:nvSpPr>
        <p:spPr>
          <a:xfrm>
            <a:off x="277663" y="2418450"/>
            <a:ext cx="4181565" cy="4191956"/>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marL="190098" indent="-190098" defTabSz="361188">
              <a:spcBef>
                <a:spcPts val="900"/>
              </a:spcBef>
              <a:buSzPct val="100000"/>
              <a:buChar char="•"/>
              <a:defRPr sz="1896">
                <a:latin typeface="Times New Roman"/>
                <a:ea typeface="Times New Roman"/>
                <a:cs typeface="Times New Roman"/>
                <a:sym typeface="Times New Roman"/>
              </a:defRPr>
            </a:pPr>
            <a:r>
              <a:t>Two heads are (almost) better than one</a:t>
            </a:r>
          </a:p>
          <a:p>
            <a:pPr lvl="1" marL="491088" indent="-190098" defTabSz="361188">
              <a:spcBef>
                <a:spcPts val="900"/>
              </a:spcBef>
              <a:buSzPct val="100000"/>
              <a:buChar char="•"/>
              <a:defRPr sz="1896">
                <a:latin typeface="Times New Roman"/>
                <a:ea typeface="Times New Roman"/>
                <a:cs typeface="Times New Roman"/>
                <a:sym typeface="Times New Roman"/>
              </a:defRPr>
            </a:pPr>
            <a:r>
              <a:t>But that does not quite work</a:t>
            </a:r>
          </a:p>
          <a:p>
            <a:pPr marL="190098" indent="-190098" defTabSz="361188">
              <a:spcBef>
                <a:spcPts val="900"/>
              </a:spcBef>
              <a:buSzPct val="100000"/>
              <a:buChar char="•"/>
              <a:defRPr sz="1896">
                <a:latin typeface="Times New Roman"/>
                <a:ea typeface="Times New Roman"/>
                <a:cs typeface="Times New Roman"/>
                <a:sym typeface="Times New Roman"/>
              </a:defRPr>
            </a:pPr>
            <a:r>
              <a:t>Add in additional drag from first picking low-hanging fruit</a:t>
            </a:r>
          </a:p>
          <a:p>
            <a:pPr marL="190098" indent="-190098" defTabSz="361188">
              <a:spcBef>
                <a:spcPts val="900"/>
              </a:spcBef>
              <a:buSzPct val="100000"/>
              <a:buChar char="•"/>
              <a:defRPr sz="1896">
                <a:latin typeface="Times New Roman"/>
                <a:ea typeface="Times New Roman"/>
                <a:cs typeface="Times New Roman"/>
                <a:sym typeface="Times New Roman"/>
              </a:defRPr>
            </a:pPr>
            <a:r>
              <a:t>What causes the increase in L</a:t>
            </a:r>
            <a:r>
              <a:rPr baseline="-5999"/>
              <a:t>stem</a:t>
            </a:r>
            <a:r>
              <a:t>?</a:t>
            </a:r>
          </a:p>
          <a:p>
            <a:pPr marL="190098" indent="-190098" defTabSz="361188">
              <a:spcBef>
                <a:spcPts val="900"/>
              </a:spcBef>
              <a:buSzPct val="100000"/>
              <a:buChar char="•"/>
              <a:defRPr sz="1896">
                <a:latin typeface="Times New Roman"/>
                <a:ea typeface="Times New Roman"/>
                <a:cs typeface="Times New Roman"/>
                <a:sym typeface="Times New Roman"/>
              </a:defRPr>
            </a:pPr>
            <a:r>
              <a:t>What institutions make it profitable for n</a:t>
            </a:r>
            <a:r>
              <a:rPr baseline="-5999"/>
              <a:t>stem</a:t>
            </a:r>
            <a:r>
              <a:t> to be higher?</a:t>
            </a:r>
          </a:p>
          <a:p>
            <a:pPr marL="190098" indent="-190098" defTabSz="361188">
              <a:spcBef>
                <a:spcPts val="900"/>
              </a:spcBef>
              <a:buSzPct val="100000"/>
              <a:buChar char="•"/>
              <a:defRPr sz="1896">
                <a:latin typeface="Times New Roman"/>
                <a:ea typeface="Times New Roman"/>
                <a:cs typeface="Times New Roman"/>
                <a:sym typeface="Times New Roman"/>
              </a:defRPr>
            </a:pPr>
            <a:r>
              <a:t>Plus:</a:t>
            </a:r>
          </a:p>
          <a:p>
            <a:pPr lvl="1" marL="491088" indent="-190098" defTabSz="361188">
              <a:spcBef>
                <a:spcPts val="900"/>
              </a:spcBef>
              <a:buSzPct val="100000"/>
              <a:buChar char="•"/>
              <a:defRPr sz="1896">
                <a:latin typeface="Times New Roman"/>
                <a:ea typeface="Times New Roman"/>
                <a:cs typeface="Times New Roman"/>
                <a:sym typeface="Times New Roman"/>
              </a:defRPr>
            </a:pPr>
            <a:r>
              <a:t>Learning by doing</a:t>
            </a:r>
          </a:p>
          <a:p>
            <a:pPr lvl="1" marL="491088" indent="-190098" defTabSz="361188">
              <a:spcBef>
                <a:spcPts val="900"/>
              </a:spcBef>
              <a:buSzPct val="100000"/>
              <a:buChar char="•"/>
              <a:defRPr sz="1896">
                <a:latin typeface="Times New Roman"/>
                <a:ea typeface="Times New Roman"/>
                <a:cs typeface="Times New Roman"/>
                <a:sym typeface="Times New Roman"/>
              </a:defRPr>
            </a:pPr>
            <a:r>
              <a:t>Productivity through embodiment</a:t>
            </a:r>
          </a:p>
          <a:p>
            <a:pPr lvl="1" marL="491088" indent="-190098" defTabSz="361188">
              <a:spcBef>
                <a:spcPts val="900"/>
              </a:spcBef>
              <a:buSzPct val="100000"/>
              <a:buChar char="•"/>
              <a:defRPr sz="1896">
                <a:latin typeface="Times New Roman"/>
                <a:ea typeface="Times New Roman"/>
                <a:cs typeface="Times New Roman"/>
                <a:sym typeface="Times New Roman"/>
              </a:defRPr>
            </a:pPr>
            <a:r>
              <a:t>Technology transfer through contact</a:t>
            </a:r>
          </a:p>
        </p:txBody>
      </p:sp>
      <p:pic>
        <p:nvPicPr>
          <p:cNvPr id="417" name="Image" descr="Image"/>
          <p:cNvPicPr>
            <a:picLocks noChangeAspect="1"/>
          </p:cNvPicPr>
          <p:nvPr/>
        </p:nvPicPr>
        <p:blipFill>
          <a:blip r:embed="rId2">
            <a:extLst/>
          </a:blip>
          <a:stretch>
            <a:fillRect/>
          </a:stretch>
        </p:blipFill>
        <p:spPr>
          <a:xfrm>
            <a:off x="5172374" y="2165088"/>
            <a:ext cx="1612901" cy="1028701"/>
          </a:xfrm>
          <a:prstGeom prst="rect">
            <a:avLst/>
          </a:prstGeom>
          <a:ln w="12700">
            <a:miter lim="400000"/>
          </a:ln>
        </p:spPr>
      </p:pic>
      <p:pic>
        <p:nvPicPr>
          <p:cNvPr id="418" name="Image" descr="Image"/>
          <p:cNvPicPr>
            <a:picLocks noChangeAspect="1"/>
          </p:cNvPicPr>
          <p:nvPr/>
        </p:nvPicPr>
        <p:blipFill>
          <a:blip r:embed="rId3">
            <a:extLst/>
          </a:blip>
          <a:stretch>
            <a:fillRect/>
          </a:stretch>
        </p:blipFill>
        <p:spPr>
          <a:xfrm>
            <a:off x="5172374" y="3005969"/>
            <a:ext cx="2631601" cy="766049"/>
          </a:xfrm>
          <a:prstGeom prst="rect">
            <a:avLst/>
          </a:prstGeom>
          <a:ln w="12700">
            <a:miter lim="400000"/>
          </a:ln>
        </p:spPr>
      </p:pic>
      <p:pic>
        <p:nvPicPr>
          <p:cNvPr id="419" name="Image" descr="Image"/>
          <p:cNvPicPr>
            <a:picLocks noChangeAspect="1"/>
          </p:cNvPicPr>
          <p:nvPr/>
        </p:nvPicPr>
        <p:blipFill>
          <a:blip r:embed="rId4">
            <a:extLst/>
          </a:blip>
          <a:stretch>
            <a:fillRect/>
          </a:stretch>
        </p:blipFill>
        <p:spPr>
          <a:xfrm>
            <a:off x="5172374" y="3772017"/>
            <a:ext cx="1334926" cy="569568"/>
          </a:xfrm>
          <a:prstGeom prst="rect">
            <a:avLst/>
          </a:prstGeom>
          <a:ln w="12700">
            <a:miter lim="400000"/>
          </a:ln>
        </p:spPr>
      </p:pic>
      <p:pic>
        <p:nvPicPr>
          <p:cNvPr id="420" name="Image" descr="Image"/>
          <p:cNvPicPr>
            <a:picLocks noChangeAspect="1"/>
          </p:cNvPicPr>
          <p:nvPr/>
        </p:nvPicPr>
        <p:blipFill>
          <a:blip r:embed="rId5">
            <a:extLst/>
          </a:blip>
          <a:stretch>
            <a:fillRect/>
          </a:stretch>
        </p:blipFill>
        <p:spPr>
          <a:xfrm>
            <a:off x="5172374" y="4359535"/>
            <a:ext cx="3607732" cy="629107"/>
          </a:xfrm>
          <a:prstGeom prst="rect">
            <a:avLst/>
          </a:prstGeom>
          <a:ln w="12700">
            <a:miter lim="400000"/>
          </a:ln>
        </p:spPr>
      </p:pic>
    </p:spTree>
  </p:cSld>
  <p:clrMapOvr>
    <a:masterClrMapping/>
  </p:clrMapOvr>
  <p:transition xmlns:p14="http://schemas.microsoft.com/office/powerpoint/2010/main" spd="med" advClick="1"/>
</p:sld>
</file>

<file path=ppt/slides/slide7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2" name="Review: Solow-Malthus Model Basics"/>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lvl1pPr>
          </a:lstStyle>
          <a:p>
            <a:pPr/>
            <a:r>
              <a:t>Review: Solow-Malthus Model Basics</a:t>
            </a:r>
          </a:p>
        </p:txBody>
      </p:sp>
      <p:sp>
        <p:nvSpPr>
          <p:cNvPr id="423" name="How do we make sense of the fact that people were ingenious and inventive back before 1500, and yet standards of living did not increase?…"/>
          <p:cNvSpPr txBox="1"/>
          <p:nvPr>
            <p:ph type="body" idx="4294967295"/>
          </p:nvPr>
        </p:nvSpPr>
        <p:spPr>
          <a:xfrm>
            <a:off x="277663" y="1270000"/>
            <a:ext cx="8572501" cy="5397500"/>
          </a:xfrm>
          <a:prstGeom prst="rect">
            <a:avLst/>
          </a:prstGeom>
        </p:spPr>
        <p:txBody>
          <a:bodyPr>
            <a:normAutofit fontScale="100000" lnSpcReduction="0"/>
          </a:bodyPr>
          <a:lstStyle/>
          <a:p>
            <a:pPr marL="0" indent="0" defTabSz="434340">
              <a:spcBef>
                <a:spcPts val="1100"/>
              </a:spcBef>
              <a:buSzTx/>
              <a:buFontTx/>
              <a:buNone/>
              <a:defRPr sz="2280">
                <a:latin typeface="Times New Roman"/>
                <a:ea typeface="Times New Roman"/>
                <a:cs typeface="Times New Roman"/>
                <a:sym typeface="Times New Roman"/>
              </a:defRPr>
            </a:pPr>
            <a:r>
              <a:rPr b="1"/>
              <a:t>How do we make sense of the fact that people were ingenious and inventive back before 1500, and yet standards of living did not increase?</a:t>
            </a:r>
          </a:p>
          <a:p>
            <a:pPr marL="228600" indent="-228600" defTabSz="434340">
              <a:spcBef>
                <a:spcPts val="1100"/>
              </a:spcBef>
              <a:buFontTx/>
              <a:defRPr sz="2280">
                <a:latin typeface="Times New Roman"/>
                <a:ea typeface="Times New Roman"/>
                <a:cs typeface="Times New Roman"/>
                <a:sym typeface="Times New Roman"/>
              </a:defRPr>
            </a:pPr>
            <a:r>
              <a:t>Although population did increase—slowly</a:t>
            </a:r>
          </a:p>
          <a:p>
            <a:pPr marL="228600" indent="-228600" defTabSz="434340">
              <a:spcBef>
                <a:spcPts val="1100"/>
              </a:spcBef>
              <a:buFontTx/>
              <a:defRPr sz="2280">
                <a:latin typeface="Times New Roman"/>
                <a:ea typeface="Times New Roman"/>
                <a:cs typeface="Times New Roman"/>
                <a:sym typeface="Times New Roman"/>
              </a:defRPr>
            </a:pPr>
            <a:r>
              <a:t>Other parts of the model</a:t>
            </a:r>
          </a:p>
          <a:p>
            <a:pPr marL="228600" indent="-228600" defTabSz="434340">
              <a:spcBef>
                <a:spcPts val="1100"/>
              </a:spcBef>
              <a:buFontTx/>
              <a:defRPr sz="2280">
                <a:latin typeface="Times New Roman"/>
                <a:ea typeface="Times New Roman"/>
                <a:cs typeface="Times New Roman"/>
                <a:sym typeface="Times New Roman"/>
              </a:defRPr>
            </a:pPr>
            <a:r>
              <a:t>Balanced-growth equilibrium</a:t>
            </a:r>
          </a:p>
          <a:p>
            <a:pPr marL="228600" indent="-228600" defTabSz="434340">
              <a:spcBef>
                <a:spcPts val="1100"/>
              </a:spcBef>
              <a:buFontTx/>
              <a:defRPr sz="2280">
                <a:latin typeface="Times New Roman"/>
                <a:ea typeface="Times New Roman"/>
                <a:cs typeface="Times New Roman"/>
                <a:sym typeface="Times New Roman"/>
              </a:defRPr>
            </a:pPr>
            <a:r>
              <a:t>Convergence to equilibrium</a:t>
            </a:r>
          </a:p>
          <a:p>
            <a:pPr marL="228600" indent="-228600" defTabSz="434340">
              <a:spcBef>
                <a:spcPts val="1100"/>
              </a:spcBef>
              <a:buFontTx/>
              <a:defRPr sz="2280">
                <a:latin typeface="Times New Roman"/>
                <a:ea typeface="Times New Roman"/>
                <a:cs typeface="Times New Roman"/>
                <a:sym typeface="Times New Roman"/>
              </a:defRPr>
            </a:pPr>
            <a:r>
              <a:t>Lecture notes: &lt;</a:t>
            </a:r>
            <a:r>
              <a:rPr u="sng">
                <a:solidFill>
                  <a:srgbClr val="0000FF"/>
                </a:solidFill>
                <a:uFill>
                  <a:solidFill>
                    <a:srgbClr val="0000FF"/>
                  </a:solidFill>
                </a:uFill>
                <a:hlinkClick r:id="rId2" invalidUrl="" action="" tgtFrame="" tooltip="" history="1" highlightClick="0" endSnd="0"/>
              </a:rPr>
              <a:t>https://nbviewer.jupyter.org/github/braddelong/long-form-drafts/blob/master/solow-model-5-pre-industrial.ipynb</a:t>
            </a:r>
            <a:r>
              <a:t>&gt;</a:t>
            </a:r>
          </a:p>
          <a:p>
            <a:pPr lvl="1" marL="590550" indent="-228600" defTabSz="434340">
              <a:spcBef>
                <a:spcPts val="1100"/>
              </a:spcBef>
              <a:buFontTx/>
              <a:buChar char="•"/>
              <a:defRPr sz="2280">
                <a:latin typeface="Times New Roman"/>
                <a:ea typeface="Times New Roman"/>
                <a:cs typeface="Times New Roman"/>
                <a:sym typeface="Times New Roman"/>
              </a:defRPr>
            </a:pPr>
            <a:r>
              <a:t>datahub: &lt;</a:t>
            </a:r>
            <a:r>
              <a:rPr u="sng">
                <a:solidFill>
                  <a:srgbClr val="0000FF"/>
                </a:solidFill>
                <a:uFill>
                  <a:solidFill>
                    <a:srgbClr val="0000FF"/>
                  </a:solidFill>
                </a:uFill>
                <a:hlinkClick r:id="rId3" invalidUrl="" action="" tgtFrame="" tooltip="" history="1" highlightClick="0" endSnd="0"/>
              </a:rPr>
              <a:t>http://datahub.berkeley.edu/user-redirect/interact?account=braddelong&amp;repo=long-form-drafts&amp;branch=master&amp;path=solow-model-5-pre-industrial.ipynb</a:t>
            </a:r>
            <a:r>
              <a:t>&gt;</a:t>
            </a:r>
          </a:p>
        </p:txBody>
      </p:sp>
    </p:spTree>
  </p:cSld>
  <p:clrMapOvr>
    <a:masterClrMapping/>
  </p:clrMapOvr>
  <p:transition xmlns:p14="http://schemas.microsoft.com/office/powerpoint/2010/main" spd="med" advClick="1"/>
</p:sld>
</file>

<file path=ppt/slides/slide7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5" name="Understanding the Solow-Malthus Equilibrium: Population and Labor Force"/>
          <p:cNvSpPr txBox="1"/>
          <p:nvPr>
            <p:ph type="title" idx="4294967295"/>
          </p:nvPr>
        </p:nvSpPr>
        <p:spPr>
          <a:xfrm>
            <a:off x="277663" y="-1"/>
            <a:ext cx="8572501" cy="1270001"/>
          </a:xfrm>
          <a:prstGeom prst="rect">
            <a:avLst/>
          </a:prstGeom>
        </p:spPr>
        <p:txBody>
          <a:bodyPr>
            <a:normAutofit fontScale="100000" lnSpcReduction="0"/>
          </a:bodyPr>
          <a:lstStyle>
            <a:lvl1pPr defTabSz="260604">
              <a:defRPr sz="3420">
                <a:solidFill>
                  <a:srgbClr val="000080"/>
                </a:solidFill>
              </a:defRPr>
            </a:lvl1pPr>
          </a:lstStyle>
          <a:p>
            <a:pPr/>
            <a:r>
              <a:t>Understanding the Solow-Malthus Equilibrium: Population and Labor Force</a:t>
            </a:r>
          </a:p>
        </p:txBody>
      </p:sp>
      <p:sp>
        <p:nvSpPr>
          <p:cNvPr id="426" name="Notes:"/>
          <p:cNvSpPr txBox="1"/>
          <p:nvPr>
            <p:ph type="body" sz="quarter" idx="4294967295"/>
          </p:nvPr>
        </p:nvSpPr>
        <p:spPr>
          <a:xfrm>
            <a:off x="277663" y="5397500"/>
            <a:ext cx="8572501" cy="1270000"/>
          </a:xfrm>
          <a:prstGeom prst="rect">
            <a:avLst/>
          </a:prstGeom>
        </p:spPr>
        <p:txBody>
          <a:bodyPr>
            <a:normAutofit fontScale="100000" lnSpcReduction="0"/>
          </a:bodyPr>
          <a:lstStyle>
            <a:lvl1pPr marL="0" indent="0">
              <a:spcBef>
                <a:spcPts val="1200"/>
              </a:spcBef>
              <a:buSzTx/>
              <a:buFontTx/>
              <a:buNone/>
              <a:defRPr b="1" sz="2400">
                <a:latin typeface="Times New Roman"/>
                <a:ea typeface="Times New Roman"/>
                <a:cs typeface="Times New Roman"/>
                <a:sym typeface="Times New Roman"/>
              </a:defRPr>
            </a:lvl1pPr>
          </a:lstStyle>
          <a:p>
            <a:pPr>
              <a:defRPr b="0"/>
            </a:pPr>
            <a:r>
              <a:rPr b="1"/>
              <a:t>Notes:</a:t>
            </a:r>
          </a:p>
        </p:txBody>
      </p:sp>
      <p:pic>
        <p:nvPicPr>
          <p:cNvPr id="427" name="Image" descr="Image"/>
          <p:cNvPicPr>
            <a:picLocks noChangeAspect="1"/>
          </p:cNvPicPr>
          <p:nvPr/>
        </p:nvPicPr>
        <p:blipFill>
          <a:blip r:embed="rId2">
            <a:extLst/>
          </a:blip>
          <a:stretch>
            <a:fillRect/>
          </a:stretch>
        </p:blipFill>
        <p:spPr>
          <a:xfrm>
            <a:off x="2246562" y="1270000"/>
            <a:ext cx="4915643" cy="3950228"/>
          </a:xfrm>
          <a:prstGeom prst="rect">
            <a:avLst/>
          </a:prstGeom>
          <a:ln w="12700">
            <a:miter lim="400000"/>
          </a:ln>
        </p:spPr>
      </p:pic>
    </p:spTree>
  </p:cSld>
  <p:clrMapOvr>
    <a:masterClrMapping/>
  </p:clrMapOvr>
  <p:transition xmlns:p14="http://schemas.microsoft.com/office/powerpoint/2010/main" spd="med" advClick="1"/>
</p:sld>
</file>

<file path=ppt/slides/slide7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9" name="Understanding the Solow-Mathus Equilibrium: Prosperity"/>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0080"/>
                </a:solidFill>
              </a:defRPr>
            </a:lvl1pPr>
          </a:lstStyle>
          <a:p>
            <a:pPr/>
            <a:r>
              <a:t>Understanding the Solow-Mathus Equilibrium: Prosperity</a:t>
            </a:r>
          </a:p>
        </p:txBody>
      </p:sp>
      <p:sp>
        <p:nvSpPr>
          <p:cNvPr id="430" name="Notes:"/>
          <p:cNvSpPr txBox="1"/>
          <p:nvPr>
            <p:ph type="body" sz="quarter" idx="4294967295"/>
          </p:nvPr>
        </p:nvSpPr>
        <p:spPr>
          <a:xfrm>
            <a:off x="277663" y="5397500"/>
            <a:ext cx="8572501" cy="1270000"/>
          </a:xfrm>
          <a:prstGeom prst="rect">
            <a:avLst/>
          </a:prstGeom>
        </p:spPr>
        <p:txBody>
          <a:bodyPr>
            <a:normAutofit fontScale="100000" lnSpcReduction="0"/>
          </a:bodyPr>
          <a:lstStyle>
            <a:lvl1pPr marL="0" indent="0">
              <a:spcBef>
                <a:spcPts val="1200"/>
              </a:spcBef>
              <a:buSzTx/>
              <a:buFontTx/>
              <a:buNone/>
              <a:defRPr b="1" sz="2400">
                <a:latin typeface="Times New Roman"/>
                <a:ea typeface="Times New Roman"/>
                <a:cs typeface="Times New Roman"/>
                <a:sym typeface="Times New Roman"/>
              </a:defRPr>
            </a:lvl1pPr>
          </a:lstStyle>
          <a:p>
            <a:pPr>
              <a:defRPr b="0"/>
            </a:pPr>
            <a:r>
              <a:rPr b="1"/>
              <a:t>Notes:</a:t>
            </a:r>
          </a:p>
        </p:txBody>
      </p:sp>
      <p:pic>
        <p:nvPicPr>
          <p:cNvPr id="431" name="Image" descr="Image"/>
          <p:cNvPicPr>
            <a:picLocks noChangeAspect="1"/>
          </p:cNvPicPr>
          <p:nvPr/>
        </p:nvPicPr>
        <p:blipFill>
          <a:blip r:embed="rId2">
            <a:extLst/>
          </a:blip>
          <a:stretch>
            <a:fillRect/>
          </a:stretch>
        </p:blipFill>
        <p:spPr>
          <a:xfrm>
            <a:off x="874563" y="1244600"/>
            <a:ext cx="7975601" cy="4152900"/>
          </a:xfrm>
          <a:prstGeom prst="rect">
            <a:avLst/>
          </a:prstGeom>
          <a:ln w="12700">
            <a:miter lim="400000"/>
          </a:ln>
        </p:spPr>
      </p:pic>
    </p:spTree>
  </p:cSld>
  <p:clrMapOvr>
    <a:masterClrMapping/>
  </p:clrMapOvr>
  <p:transition xmlns:p14="http://schemas.microsoft.com/office/powerpoint/2010/main" spd="med" advClick="1"/>
</p:sld>
</file>

<file path=ppt/slides/slide7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3" name="Steady-State and Along the Transition Path"/>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0080"/>
                </a:solidFill>
              </a:defRPr>
            </a:lvl1pPr>
          </a:lstStyle>
          <a:p>
            <a:pPr/>
            <a:r>
              <a:t>Steady-State and Along the Transition Path</a:t>
            </a:r>
          </a:p>
        </p:txBody>
      </p:sp>
      <p:sp>
        <p:nvSpPr>
          <p:cNvPr id="434" name="The fall of an empire:…"/>
          <p:cNvSpPr txBox="1"/>
          <p:nvPr>
            <p:ph type="body" sz="half" idx="4294967295"/>
          </p:nvPr>
        </p:nvSpPr>
        <p:spPr>
          <a:xfrm>
            <a:off x="277663" y="1270000"/>
            <a:ext cx="3612357" cy="5254477"/>
          </a:xfrm>
          <a:prstGeom prst="rect">
            <a:avLst/>
          </a:prstGeom>
        </p:spPr>
        <p:txBody>
          <a:bodyPr>
            <a:normAutofit fontScale="100000" lnSpcReduction="0"/>
          </a:bodyPr>
          <a:lstStyle/>
          <a:p>
            <a:pPr marL="0" indent="0" defTabSz="434340">
              <a:spcBef>
                <a:spcPts val="1100"/>
              </a:spcBef>
              <a:buSzTx/>
              <a:buFontTx/>
              <a:buNone/>
              <a:defRPr sz="2280">
                <a:latin typeface="Times New Roman"/>
                <a:ea typeface="Times New Roman"/>
                <a:cs typeface="Times New Roman"/>
                <a:sym typeface="Times New Roman"/>
              </a:defRPr>
            </a:pPr>
            <a:r>
              <a:rPr b="1"/>
              <a:t>The fall of an empire:</a:t>
            </a:r>
          </a:p>
          <a:p>
            <a:pPr marL="228600" indent="-228600" defTabSz="434340">
              <a:spcBef>
                <a:spcPts val="1100"/>
              </a:spcBef>
              <a:buFontTx/>
              <a:defRPr sz="2280">
                <a:latin typeface="Times New Roman"/>
                <a:ea typeface="Times New Roman"/>
                <a:cs typeface="Times New Roman"/>
                <a:sym typeface="Times New Roman"/>
              </a:defRPr>
            </a:pPr>
            <a:r>
              <a:t>&lt;</a:t>
            </a:r>
            <a:r>
              <a:rPr u="sng">
                <a:solidFill>
                  <a:srgbClr val="0000FF"/>
                </a:solidFill>
                <a:uFill>
                  <a:solidFill>
                    <a:srgbClr val="0000FF"/>
                  </a:solidFill>
                </a:uFill>
                <a:hlinkClick r:id="rId2" invalidUrl="" action="" tgtFrame="" tooltip="" history="1" highlightClick="0" endSnd="0"/>
              </a:rPr>
              <a:t>https://nbviewer.jupyter.org/github/braddelong/LS2019/blob/master/2019-10-14-Ancient_Economies.ipynb</a:t>
            </a:r>
            <a:r>
              <a:t>&gt;</a:t>
            </a:r>
          </a:p>
          <a:p>
            <a:pPr lvl="1" marL="590550" indent="-228600" defTabSz="434340">
              <a:spcBef>
                <a:spcPts val="1100"/>
              </a:spcBef>
              <a:buFontTx/>
              <a:buChar char="•"/>
              <a:defRPr sz="2280">
                <a:latin typeface="Times New Roman"/>
                <a:ea typeface="Times New Roman"/>
                <a:cs typeface="Times New Roman"/>
                <a:sym typeface="Times New Roman"/>
              </a:defRPr>
            </a:pPr>
            <a:r>
              <a:t>A decline in inequality, taste for luxuries, and taste for urban living: Δφ = -0.25</a:t>
            </a:r>
          </a:p>
          <a:p>
            <a:pPr lvl="1" marL="590550" indent="-228600" defTabSz="434340">
              <a:spcBef>
                <a:spcPts val="1100"/>
              </a:spcBef>
              <a:buFontTx/>
              <a:buChar char="•"/>
              <a:defRPr sz="2280">
                <a:latin typeface="Times New Roman"/>
                <a:ea typeface="Times New Roman"/>
                <a:cs typeface="Times New Roman"/>
                <a:sym typeface="Times New Roman"/>
              </a:defRPr>
            </a:pPr>
            <a:r>
              <a:t>A decline in law-and-order that produces a sharp fall in the savings rate: Δs = -0.10</a:t>
            </a:r>
          </a:p>
        </p:txBody>
      </p:sp>
      <p:pic>
        <p:nvPicPr>
          <p:cNvPr id="435" name="Image" descr="Image"/>
          <p:cNvPicPr>
            <a:picLocks noChangeAspect="1"/>
          </p:cNvPicPr>
          <p:nvPr/>
        </p:nvPicPr>
        <p:blipFill>
          <a:blip r:embed="rId3">
            <a:extLst/>
          </a:blip>
          <a:stretch>
            <a:fillRect/>
          </a:stretch>
        </p:blipFill>
        <p:spPr>
          <a:xfrm>
            <a:off x="3933526" y="1270000"/>
            <a:ext cx="4916638" cy="5254477"/>
          </a:xfrm>
          <a:prstGeom prst="rect">
            <a:avLst/>
          </a:prstGeom>
          <a:ln w="12700">
            <a:miter lim="400000"/>
          </a:ln>
        </p:spPr>
      </p:pic>
    </p:spTree>
  </p:cSld>
  <p:clrMapOvr>
    <a:masterClrMapping/>
  </p:clrMapOvr>
  <p:transition xmlns:p14="http://schemas.microsoft.com/office/powerpoint/2010/main" spd="med" advClick="1"/>
</p:sld>
</file>

<file path=ppt/slides/slide7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7" name="Review: Solow Model Basics"/>
          <p:cNvSpPr txBox="1"/>
          <p:nvPr>
            <p:ph type="title" idx="4294967295"/>
          </p:nvPr>
        </p:nvSpPr>
        <p:spPr>
          <a:xfrm>
            <a:off x="277663" y="-1"/>
            <a:ext cx="8572501" cy="1270001"/>
          </a:xfrm>
          <a:prstGeom prst="rect">
            <a:avLst/>
          </a:prstGeom>
        </p:spPr>
        <p:txBody>
          <a:bodyPr>
            <a:normAutofit fontScale="100000" lnSpcReduction="0"/>
          </a:bodyPr>
          <a:lstStyle>
            <a:lvl1pPr defTabSz="370331">
              <a:defRPr sz="4860"/>
            </a:lvl1pPr>
          </a:lstStyle>
          <a:p>
            <a:pPr/>
            <a:r>
              <a:t>Review: Solow Model Basics</a:t>
            </a:r>
          </a:p>
        </p:txBody>
      </p:sp>
      <p:sp>
        <p:nvSpPr>
          <p:cNvPr id="438" name="Lecture Notes: &lt;https://www.bradford-delong.com/2020/01/lecture-notes-the-solow-growth-model-the-history-of-economic-growth-econ-135.html&gt;"/>
          <p:cNvSpPr txBox="1"/>
          <p:nvPr>
            <p:ph type="body" sz="quarter" idx="4294967295"/>
          </p:nvPr>
        </p:nvSpPr>
        <p:spPr>
          <a:xfrm>
            <a:off x="277663" y="1270000"/>
            <a:ext cx="8572501" cy="881739"/>
          </a:xfrm>
          <a:prstGeom prst="rect">
            <a:avLst/>
          </a:prstGeom>
        </p:spPr>
        <p:txBody>
          <a:bodyPr>
            <a:normAutofit fontScale="100000" lnSpcReduction="0"/>
          </a:bodyPr>
          <a:lstStyle/>
          <a:p>
            <a:pPr marL="0" indent="0" defTabSz="306324">
              <a:spcBef>
                <a:spcPts val="800"/>
              </a:spcBef>
              <a:buSzTx/>
              <a:buFontTx/>
              <a:buNone/>
              <a:defRPr b="1" sz="1608">
                <a:latin typeface="Times New Roman"/>
                <a:ea typeface="Times New Roman"/>
                <a:cs typeface="Times New Roman"/>
                <a:sym typeface="Times New Roman"/>
              </a:defRPr>
            </a:pPr>
            <a:r>
              <a:t>Lecture Notes: </a:t>
            </a:r>
            <a:r>
              <a:rPr b="0"/>
              <a:t>&lt;</a:t>
            </a:r>
            <a:r>
              <a:rPr b="0" u="sng">
                <a:solidFill>
                  <a:srgbClr val="0000FF"/>
                </a:solidFill>
                <a:uFill>
                  <a:solidFill>
                    <a:srgbClr val="0000FF"/>
                  </a:solidFill>
                </a:uFill>
                <a:hlinkClick r:id="rId2" invalidUrl="" action="" tgtFrame="" tooltip="" history="1" highlightClick="0" endSnd="0"/>
              </a:rPr>
              <a:t>https://www.bradford-delong.com/2020/01/lecture-notes-the-solow-growth-model-the-history-of-economic-growth-econ-135.html</a:t>
            </a:r>
            <a:r>
              <a:rPr b="0"/>
              <a:t>&gt;</a:t>
            </a:r>
          </a:p>
        </p:txBody>
      </p:sp>
      <p:pic>
        <p:nvPicPr>
          <p:cNvPr id="439" name="Image" descr="Image"/>
          <p:cNvPicPr>
            <a:picLocks noChangeAspect="1"/>
          </p:cNvPicPr>
          <p:nvPr/>
        </p:nvPicPr>
        <p:blipFill>
          <a:blip r:embed="rId3">
            <a:extLst/>
          </a:blip>
          <a:stretch>
            <a:fillRect/>
          </a:stretch>
        </p:blipFill>
        <p:spPr>
          <a:xfrm>
            <a:off x="277663" y="2019029"/>
            <a:ext cx="8305801" cy="825501"/>
          </a:xfrm>
          <a:prstGeom prst="rect">
            <a:avLst/>
          </a:prstGeom>
          <a:ln w="12700">
            <a:miter lim="400000"/>
          </a:ln>
        </p:spPr>
      </p:pic>
      <p:pic>
        <p:nvPicPr>
          <p:cNvPr id="440" name="Image" descr="Image"/>
          <p:cNvPicPr>
            <a:picLocks noChangeAspect="1"/>
          </p:cNvPicPr>
          <p:nvPr/>
        </p:nvPicPr>
        <p:blipFill>
          <a:blip r:embed="rId4">
            <a:extLst/>
          </a:blip>
          <a:stretch>
            <a:fillRect/>
          </a:stretch>
        </p:blipFill>
        <p:spPr>
          <a:xfrm>
            <a:off x="277663" y="3167239"/>
            <a:ext cx="1168401" cy="558801"/>
          </a:xfrm>
          <a:prstGeom prst="rect">
            <a:avLst/>
          </a:prstGeom>
          <a:ln w="12700">
            <a:miter lim="400000"/>
          </a:ln>
        </p:spPr>
      </p:pic>
      <p:pic>
        <p:nvPicPr>
          <p:cNvPr id="441" name="Image" descr="Image"/>
          <p:cNvPicPr>
            <a:picLocks noChangeAspect="1"/>
          </p:cNvPicPr>
          <p:nvPr/>
        </p:nvPicPr>
        <p:blipFill>
          <a:blip r:embed="rId5">
            <a:extLst/>
          </a:blip>
          <a:stretch>
            <a:fillRect/>
          </a:stretch>
        </p:blipFill>
        <p:spPr>
          <a:xfrm>
            <a:off x="2248266" y="3129139"/>
            <a:ext cx="1981201" cy="596901"/>
          </a:xfrm>
          <a:prstGeom prst="rect">
            <a:avLst/>
          </a:prstGeom>
          <a:ln w="12700">
            <a:miter lim="400000"/>
          </a:ln>
        </p:spPr>
      </p:pic>
      <p:pic>
        <p:nvPicPr>
          <p:cNvPr id="442" name="Image" descr="Image"/>
          <p:cNvPicPr>
            <a:picLocks noChangeAspect="1"/>
          </p:cNvPicPr>
          <p:nvPr/>
        </p:nvPicPr>
        <p:blipFill>
          <a:blip r:embed="rId6">
            <a:extLst/>
          </a:blip>
          <a:stretch>
            <a:fillRect/>
          </a:stretch>
        </p:blipFill>
        <p:spPr>
          <a:xfrm>
            <a:off x="5154463" y="3167239"/>
            <a:ext cx="3429001" cy="546101"/>
          </a:xfrm>
          <a:prstGeom prst="rect">
            <a:avLst/>
          </a:prstGeom>
          <a:ln w="12700">
            <a:miter lim="400000"/>
          </a:ln>
        </p:spPr>
      </p:pic>
      <p:pic>
        <p:nvPicPr>
          <p:cNvPr id="443" name="Image" descr="Image"/>
          <p:cNvPicPr>
            <a:picLocks noChangeAspect="1"/>
          </p:cNvPicPr>
          <p:nvPr/>
        </p:nvPicPr>
        <p:blipFill>
          <a:blip r:embed="rId7">
            <a:extLst/>
          </a:blip>
          <a:srcRect l="0" t="0" r="0" b="68242"/>
          <a:stretch>
            <a:fillRect/>
          </a:stretch>
        </p:blipFill>
        <p:spPr>
          <a:xfrm>
            <a:off x="-1189498" y="4010649"/>
            <a:ext cx="5679406" cy="708294"/>
          </a:xfrm>
          <a:prstGeom prst="rect">
            <a:avLst/>
          </a:prstGeom>
          <a:ln w="12700">
            <a:miter lim="400000"/>
          </a:ln>
        </p:spPr>
      </p:pic>
      <p:pic>
        <p:nvPicPr>
          <p:cNvPr id="444" name="Image" descr="Image"/>
          <p:cNvPicPr>
            <a:picLocks noChangeAspect="1"/>
          </p:cNvPicPr>
          <p:nvPr/>
        </p:nvPicPr>
        <p:blipFill>
          <a:blip r:embed="rId7">
            <a:extLst/>
          </a:blip>
          <a:srcRect l="0" t="66300" r="0" b="3416"/>
          <a:stretch>
            <a:fillRect/>
          </a:stretch>
        </p:blipFill>
        <p:spPr>
          <a:xfrm>
            <a:off x="2874565" y="4036049"/>
            <a:ext cx="6269615" cy="745583"/>
          </a:xfrm>
          <a:prstGeom prst="rect">
            <a:avLst/>
          </a:prstGeom>
          <a:ln w="12700">
            <a:miter lim="400000"/>
          </a:ln>
        </p:spPr>
      </p:pic>
      <p:pic>
        <p:nvPicPr>
          <p:cNvPr id="445" name="Image" descr="Image"/>
          <p:cNvPicPr>
            <a:picLocks noChangeAspect="1"/>
          </p:cNvPicPr>
          <p:nvPr/>
        </p:nvPicPr>
        <p:blipFill>
          <a:blip r:embed="rId8">
            <a:extLst/>
          </a:blip>
          <a:srcRect l="0" t="0" r="0" b="79047"/>
          <a:stretch>
            <a:fillRect/>
          </a:stretch>
        </p:blipFill>
        <p:spPr>
          <a:xfrm>
            <a:off x="-2037520" y="5003681"/>
            <a:ext cx="8661401" cy="979219"/>
          </a:xfrm>
          <a:prstGeom prst="rect">
            <a:avLst/>
          </a:prstGeom>
          <a:ln w="12700">
            <a:miter lim="400000"/>
          </a:ln>
        </p:spPr>
      </p:pic>
    </p:spTree>
  </p:cSld>
  <p:clrMapOvr>
    <a:masterClrMapping/>
  </p:clrMapOvr>
  <p:transition xmlns:p14="http://schemas.microsoft.com/office/powerpoint/2010/main" spd="med" advClick="1"/>
</p:sld>
</file>

<file path=ppt/slides/slide7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7" name="Solving the Model"/>
          <p:cNvSpPr txBox="1"/>
          <p:nvPr>
            <p:ph type="title" idx="4294967295"/>
          </p:nvPr>
        </p:nvSpPr>
        <p:spPr>
          <a:xfrm>
            <a:off x="277663" y="-1"/>
            <a:ext cx="8572501" cy="1270001"/>
          </a:xfrm>
          <a:prstGeom prst="rect">
            <a:avLst/>
          </a:prstGeom>
        </p:spPr>
        <p:txBody>
          <a:bodyPr>
            <a:normAutofit fontScale="100000" lnSpcReduction="0"/>
          </a:bodyPr>
          <a:lstStyle>
            <a:lvl1pPr>
              <a:defRPr sz="7200">
                <a:solidFill>
                  <a:srgbClr val="000080"/>
                </a:solidFill>
              </a:defRPr>
            </a:lvl1pPr>
          </a:lstStyle>
          <a:p>
            <a:pPr/>
            <a:r>
              <a:t>Solving the Model</a:t>
            </a:r>
          </a:p>
        </p:txBody>
      </p:sp>
      <p:pic>
        <p:nvPicPr>
          <p:cNvPr id="448" name="Image" descr="Image"/>
          <p:cNvPicPr>
            <a:picLocks noChangeAspect="1"/>
          </p:cNvPicPr>
          <p:nvPr/>
        </p:nvPicPr>
        <p:blipFill>
          <a:blip r:embed="rId2">
            <a:extLst/>
          </a:blip>
          <a:stretch>
            <a:fillRect/>
          </a:stretch>
        </p:blipFill>
        <p:spPr>
          <a:xfrm>
            <a:off x="137963" y="1270000"/>
            <a:ext cx="8712201" cy="4241800"/>
          </a:xfrm>
          <a:prstGeom prst="rect">
            <a:avLst/>
          </a:prstGeom>
          <a:ln w="12700">
            <a:miter lim="400000"/>
          </a:ln>
        </p:spPr>
      </p:pic>
    </p:spTree>
  </p:cSld>
  <p:clrMapOvr>
    <a:masterClrMapping/>
  </p:clrMapOvr>
  <p:transition xmlns:p14="http://schemas.microsoft.com/office/powerpoint/2010/main" spd="med" advClick="1"/>
</p:sld>
</file>

<file path=ppt/slides/slide7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0" name="Along the Balanced-Growth Path"/>
          <p:cNvSpPr txBox="1"/>
          <p:nvPr>
            <p:ph type="title" idx="4294967295"/>
          </p:nvPr>
        </p:nvSpPr>
        <p:spPr>
          <a:xfrm>
            <a:off x="277663" y="-1"/>
            <a:ext cx="8572501" cy="1270001"/>
          </a:xfrm>
          <a:prstGeom prst="rect">
            <a:avLst/>
          </a:prstGeom>
        </p:spPr>
        <p:txBody>
          <a:bodyPr>
            <a:normAutofit fontScale="100000" lnSpcReduction="0"/>
          </a:bodyPr>
          <a:lstStyle>
            <a:lvl1pPr defTabSz="324611">
              <a:defRPr sz="4260">
                <a:solidFill>
                  <a:srgbClr val="000080"/>
                </a:solidFill>
              </a:defRPr>
            </a:lvl1pPr>
          </a:lstStyle>
          <a:p>
            <a:pPr/>
            <a:r>
              <a:t>Along the Balanced-Growth Path</a:t>
            </a:r>
          </a:p>
        </p:txBody>
      </p:sp>
      <p:sp>
        <p:nvSpPr>
          <p:cNvPr id="451" name="Everything except κ—which is constant—grows at a constant proportional rate: either n, or g, or n+g;…"/>
          <p:cNvSpPr txBox="1"/>
          <p:nvPr>
            <p:ph type="body" sz="half" idx="4294967295"/>
          </p:nvPr>
        </p:nvSpPr>
        <p:spPr>
          <a:xfrm>
            <a:off x="277663" y="1270000"/>
            <a:ext cx="8572501" cy="2292499"/>
          </a:xfrm>
          <a:prstGeom prst="rect">
            <a:avLst/>
          </a:prstGeom>
        </p:spPr>
        <p:txBody>
          <a:bodyPr>
            <a:normAutofit fontScale="100000" lnSpcReduction="0"/>
          </a:bodyPr>
          <a:lstStyle/>
          <a:p>
            <a:pPr marL="0" indent="0">
              <a:spcBef>
                <a:spcPts val="1200"/>
              </a:spcBef>
              <a:buSzTx/>
              <a:buFontTx/>
              <a:buNone/>
              <a:defRPr b="1" sz="2400">
                <a:latin typeface="Times New Roman"/>
                <a:ea typeface="Times New Roman"/>
                <a:cs typeface="Times New Roman"/>
                <a:sym typeface="Times New Roman"/>
              </a:defRPr>
            </a:pPr>
            <a:r>
              <a:t>Everything except κ—which is constant—grows at a constant proportional rate: either n, or g, or n+g;</a:t>
            </a:r>
          </a:p>
          <a:p>
            <a:pPr marL="240631" indent="-240631">
              <a:spcBef>
                <a:spcPts val="1200"/>
              </a:spcBef>
              <a:buFontTx/>
              <a:defRPr sz="2400">
                <a:latin typeface="Times New Roman"/>
                <a:ea typeface="Times New Roman"/>
                <a:cs typeface="Times New Roman"/>
                <a:sym typeface="Times New Roman"/>
              </a:defRPr>
            </a:pPr>
            <a:r>
              <a:t>Labor force L grows at n</a:t>
            </a:r>
          </a:p>
          <a:p>
            <a:pPr marL="240631" indent="-240631">
              <a:spcBef>
                <a:spcPts val="1200"/>
              </a:spcBef>
              <a:buFontTx/>
              <a:defRPr sz="2400">
                <a:latin typeface="Times New Roman"/>
                <a:ea typeface="Times New Roman"/>
                <a:cs typeface="Times New Roman"/>
                <a:sym typeface="Times New Roman"/>
              </a:defRPr>
            </a:pPr>
            <a:r>
              <a:t>Income per worker y and the efficiency of labor E grow at g</a:t>
            </a:r>
          </a:p>
          <a:p>
            <a:pPr marL="240631" indent="-240631">
              <a:spcBef>
                <a:spcPts val="1200"/>
              </a:spcBef>
              <a:buFontTx/>
              <a:defRPr sz="2400">
                <a:latin typeface="Times New Roman"/>
                <a:ea typeface="Times New Roman"/>
                <a:cs typeface="Times New Roman"/>
                <a:sym typeface="Times New Roman"/>
              </a:defRPr>
            </a:pPr>
            <a:r>
              <a:t>Total income Y and the capital stock K grow at n+g</a:t>
            </a:r>
          </a:p>
        </p:txBody>
      </p:sp>
      <p:pic>
        <p:nvPicPr>
          <p:cNvPr id="452" name="Image" descr="Image"/>
          <p:cNvPicPr>
            <a:picLocks noChangeAspect="1"/>
          </p:cNvPicPr>
          <p:nvPr/>
        </p:nvPicPr>
        <p:blipFill>
          <a:blip r:embed="rId2">
            <a:extLst/>
          </a:blip>
          <a:stretch>
            <a:fillRect/>
          </a:stretch>
        </p:blipFill>
        <p:spPr>
          <a:xfrm>
            <a:off x="865672" y="3650734"/>
            <a:ext cx="7175501" cy="2832101"/>
          </a:xfrm>
          <a:prstGeom prst="rect">
            <a:avLst/>
          </a:prstGeom>
          <a:ln w="12700">
            <a:miter lim="400000"/>
          </a:ln>
        </p:spPr>
      </p:pic>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0" name="About the Course"/>
          <p:cNvSpPr txBox="1"/>
          <p:nvPr>
            <p:ph type="title" idx="4294967295"/>
          </p:nvPr>
        </p:nvSpPr>
        <p:spPr>
          <a:xfrm>
            <a:off x="277663" y="-2"/>
            <a:ext cx="8572501" cy="1267126"/>
          </a:xfrm>
          <a:prstGeom prst="rect">
            <a:avLst/>
          </a:prstGeom>
        </p:spPr>
        <p:txBody>
          <a:bodyPr lIns="45718" tIns="45718" rIns="45718" bIns="45718">
            <a:normAutofit fontScale="100000" lnSpcReduction="0"/>
          </a:bodyPr>
          <a:lstStyle>
            <a:lvl1pPr>
              <a:defRPr sz="6000">
                <a:solidFill>
                  <a:srgbClr val="000080"/>
                </a:solidFill>
                <a:latin typeface="+mj-lt"/>
                <a:ea typeface="+mj-ea"/>
                <a:cs typeface="+mj-cs"/>
                <a:sym typeface="Helvetica"/>
              </a:defRPr>
            </a:lvl1pPr>
          </a:lstStyle>
          <a:p>
            <a:pPr/>
            <a:r>
              <a:t>A Much Smaller World</a:t>
            </a:r>
          </a:p>
        </p:txBody>
      </p:sp>
      <p:sp>
        <p:nvSpPr>
          <p:cNvPr id="81" name="The long 20th century will in all likelihood be seen in the future as the watershed in human experience:…"/>
          <p:cNvSpPr txBox="1"/>
          <p:nvPr>
            <p:ph type="body" idx="4294967295"/>
          </p:nvPr>
        </p:nvSpPr>
        <p:spPr>
          <a:xfrm>
            <a:off x="277663" y="1267121"/>
            <a:ext cx="8572501" cy="4978163"/>
          </a:xfrm>
          <a:prstGeom prst="rect">
            <a:avLst/>
          </a:prstGeom>
        </p:spPr>
        <p:txBody>
          <a:bodyPr lIns="45718" tIns="45718" rIns="45718" bIns="45718">
            <a:normAutofit fontScale="100000" lnSpcReduction="0"/>
          </a:bodyPr>
          <a:lstStyle/>
          <a:p>
            <a:pPr marL="0" indent="0" defTabSz="285154">
              <a:spcBef>
                <a:spcPts val="600"/>
              </a:spcBef>
              <a:buSzTx/>
              <a:buNone/>
              <a:defRPr b="1" sz="1462">
                <a:latin typeface="+mj-lt"/>
                <a:ea typeface="+mj-ea"/>
                <a:cs typeface="+mj-cs"/>
                <a:sym typeface="Helvetica"/>
              </a:defRPr>
            </a:pPr>
            <a:r>
              <a:t>The possibility—nay the inevitability—of making the world a single economic system</a:t>
            </a:r>
            <a:endParaRPr>
              <a:latin typeface="Times New Roman"/>
              <a:ea typeface="Times New Roman"/>
              <a:cs typeface="Times New Roman"/>
              <a:sym typeface="Times New Roman"/>
            </a:endParaRPr>
          </a:p>
          <a:p>
            <a:pPr marL="150081" indent="-150081" defTabSz="285154">
              <a:spcBef>
                <a:spcPts val="600"/>
              </a:spcBef>
              <a:buFontTx/>
              <a:defRPr sz="1462">
                <a:latin typeface="Times New Roman"/>
                <a:ea typeface="Times New Roman"/>
                <a:cs typeface="Times New Roman"/>
                <a:sym typeface="Times New Roman"/>
              </a:defRPr>
            </a:pPr>
            <a:r>
              <a:t>The world economy was, for the first time, a single economic system</a:t>
            </a:r>
          </a:p>
          <a:p>
            <a:pPr marL="150081" indent="-150081" defTabSz="285154">
              <a:spcBef>
                <a:spcPts val="600"/>
              </a:spcBef>
              <a:buFontTx/>
              <a:defRPr sz="1462">
                <a:latin typeface="Times New Roman"/>
                <a:ea typeface="Times New Roman"/>
                <a:cs typeface="Times New Roman"/>
                <a:sym typeface="Times New Roman"/>
              </a:defRPr>
            </a:pPr>
            <a:r>
              <a:t>The earnings of a rubber tapper in Brazil would be powerfully influenced by things happening continents away</a:t>
            </a:r>
          </a:p>
          <a:p>
            <a:pPr lvl="1" marL="387711" indent="-150081" defTabSz="285154">
              <a:spcBef>
                <a:spcPts val="600"/>
              </a:spcBef>
              <a:buFontTx/>
              <a:buChar char="•"/>
              <a:defRPr sz="1462">
                <a:latin typeface="Times New Roman"/>
                <a:ea typeface="Times New Roman"/>
                <a:cs typeface="Times New Roman"/>
                <a:sym typeface="Times New Roman"/>
              </a:defRPr>
            </a:pPr>
            <a:r>
              <a:t>The economic growth and demand for rubber in North America and in western Europe</a:t>
            </a:r>
          </a:p>
          <a:p>
            <a:pPr lvl="1" marL="387711" indent="-150081" defTabSz="285154">
              <a:spcBef>
                <a:spcPts val="600"/>
              </a:spcBef>
              <a:buFontTx/>
              <a:buChar char="•"/>
              <a:defRPr sz="1462">
                <a:latin typeface="Times New Roman"/>
                <a:ea typeface="Times New Roman"/>
                <a:cs typeface="Times New Roman"/>
                <a:sym typeface="Times New Roman"/>
              </a:defRPr>
            </a:pPr>
            <a:r>
              <a:t>The success of the British imperial project in Malaya, </a:t>
            </a:r>
          </a:p>
          <a:p>
            <a:pPr lvl="1" marL="387711" indent="-150081" defTabSz="285154">
              <a:spcBef>
                <a:spcPts val="600"/>
              </a:spcBef>
              <a:buFontTx/>
              <a:buChar char="•"/>
              <a:defRPr sz="1462">
                <a:latin typeface="Times New Roman"/>
                <a:ea typeface="Times New Roman"/>
                <a:cs typeface="Times New Roman"/>
                <a:sym typeface="Times New Roman"/>
              </a:defRPr>
            </a:pPr>
            <a:r>
              <a:t>The “success” of the Belgian imperial project in the Congo</a:t>
            </a:r>
          </a:p>
          <a:p>
            <a:pPr marL="150081" indent="-150081" defTabSz="285154">
              <a:spcBef>
                <a:spcPts val="600"/>
              </a:spcBef>
              <a:buFontTx/>
              <a:defRPr sz="1462">
                <a:latin typeface="Times New Roman"/>
                <a:ea typeface="Times New Roman"/>
                <a:cs typeface="Times New Roman"/>
                <a:sym typeface="Times New Roman"/>
              </a:defRPr>
            </a:pPr>
            <a:r>
              <a:t>ResourceS were extracted</a:t>
            </a:r>
          </a:p>
          <a:p>
            <a:pPr marL="150081" indent="-150081" defTabSz="285154">
              <a:spcBef>
                <a:spcPts val="600"/>
              </a:spcBef>
              <a:buFontTx/>
              <a:defRPr sz="1462">
                <a:latin typeface="Times New Roman"/>
                <a:ea typeface="Times New Roman"/>
                <a:cs typeface="Times New Roman"/>
                <a:sym typeface="Times New Roman"/>
              </a:defRPr>
            </a:pPr>
            <a:r>
              <a:t>New products were produced and brought to market</a:t>
            </a:r>
          </a:p>
          <a:p>
            <a:pPr marL="150081" indent="-150081" defTabSz="285154">
              <a:spcBef>
                <a:spcPts val="600"/>
              </a:spcBef>
              <a:buFontTx/>
              <a:defRPr sz="1462">
                <a:latin typeface="Times New Roman"/>
                <a:ea typeface="Times New Roman"/>
                <a:cs typeface="Times New Roman"/>
                <a:sym typeface="Times New Roman"/>
              </a:defRPr>
            </a:pPr>
            <a:r>
              <a:t>Old products were brought to new places:</a:t>
            </a:r>
          </a:p>
          <a:p>
            <a:pPr lvl="1" marL="387711" indent="-150081" defTabSz="285154">
              <a:spcBef>
                <a:spcPts val="600"/>
              </a:spcBef>
              <a:buFontTx/>
              <a:buChar char="•"/>
              <a:defRPr sz="1462">
                <a:latin typeface="Times New Roman"/>
                <a:ea typeface="Times New Roman"/>
                <a:cs typeface="Times New Roman"/>
                <a:sym typeface="Times New Roman"/>
              </a:defRPr>
            </a:pPr>
            <a:r>
              <a:t>Oil palms and nuts to west Africa, </a:t>
            </a:r>
          </a:p>
          <a:p>
            <a:pPr lvl="1" marL="387711" indent="-150081" defTabSz="285154">
              <a:spcBef>
                <a:spcPts val="600"/>
              </a:spcBef>
              <a:buFontTx/>
              <a:buChar char="•"/>
              <a:defRPr sz="1462">
                <a:latin typeface="Times New Roman"/>
                <a:ea typeface="Times New Roman"/>
                <a:cs typeface="Times New Roman"/>
                <a:sym typeface="Times New Roman"/>
              </a:defRPr>
            </a:pPr>
            <a:r>
              <a:t>Rubber to Malaysia</a:t>
            </a:r>
          </a:p>
          <a:p>
            <a:pPr lvl="1" marL="387711" indent="-150081" defTabSz="285154">
              <a:spcBef>
                <a:spcPts val="600"/>
              </a:spcBef>
              <a:buFontTx/>
              <a:buChar char="•"/>
              <a:defRPr sz="1462">
                <a:latin typeface="Times New Roman"/>
                <a:ea typeface="Times New Roman"/>
                <a:cs typeface="Times New Roman"/>
                <a:sym typeface="Times New Roman"/>
              </a:defRPr>
            </a:pPr>
            <a:r>
              <a:t>Coffee to Brazil and central America</a:t>
            </a:r>
          </a:p>
          <a:p>
            <a:pPr lvl="1" marL="387711" indent="-150081" defTabSz="285154">
              <a:spcBef>
                <a:spcPts val="600"/>
              </a:spcBef>
              <a:buFontTx/>
              <a:buChar char="•"/>
              <a:defRPr sz="1462">
                <a:latin typeface="Times New Roman"/>
                <a:ea typeface="Times New Roman"/>
                <a:cs typeface="Times New Roman"/>
                <a:sym typeface="Times New Roman"/>
              </a:defRPr>
            </a:pPr>
            <a:r>
              <a:t>Wheat and sheep to Australia</a:t>
            </a:r>
          </a:p>
          <a:p>
            <a:pPr lvl="1" marL="387711" indent="-150081" defTabSz="285154">
              <a:spcBef>
                <a:spcPts val="600"/>
              </a:spcBef>
              <a:buFontTx/>
              <a:buChar char="•"/>
              <a:defRPr sz="1462">
                <a:latin typeface="Times New Roman"/>
                <a:ea typeface="Times New Roman"/>
                <a:cs typeface="Times New Roman"/>
                <a:sym typeface="Times New Roman"/>
              </a:defRPr>
            </a:pPr>
            <a:r>
              <a:t>Many many more.</a:t>
            </a:r>
          </a:p>
          <a:p>
            <a:pPr marL="150081" indent="-150081" defTabSz="285154">
              <a:spcBef>
                <a:spcPts val="600"/>
              </a:spcBef>
              <a:buFontTx/>
              <a:defRPr sz="1462">
                <a:latin typeface="Times New Roman"/>
                <a:ea typeface="Times New Roman"/>
                <a:cs typeface="Times New Roman"/>
                <a:sym typeface="Times New Roman"/>
              </a:defRPr>
            </a:pPr>
            <a:r>
              <a:t>And it was the absence of barriers—the ideology of free trade—that turned the possibility of an integrated world economic system into a reality</a:t>
            </a:r>
          </a:p>
        </p:txBody>
      </p:sp>
      <p:sp>
        <p:nvSpPr>
          <p:cNvPr id="82" name="1:15"/>
          <p:cNvSpPr txBox="1"/>
          <p:nvPr/>
        </p:nvSpPr>
        <p:spPr>
          <a:xfrm>
            <a:off x="712710" y="6487159"/>
            <a:ext cx="512897"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1:15</a:t>
            </a:r>
          </a:p>
        </p:txBody>
      </p:sp>
      <p:pic>
        <p:nvPicPr>
          <p:cNvPr id="83"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0" y="6143992"/>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73610000" fill="hold"/>
                                        <p:tgtEl>
                                          <p:spTgt spid="83"/>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83"/>
                </p:tgtEl>
              </p:cMediaNode>
            </p:audio>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4" name="Review: Long-Run Patterns: Global h, g, &amp; n"/>
          <p:cNvSpPr txBox="1"/>
          <p:nvPr>
            <p:ph type="title" idx="4294967295"/>
          </p:nvPr>
        </p:nvSpPr>
        <p:spPr>
          <a:xfrm>
            <a:off x="277663" y="-1"/>
            <a:ext cx="8572501" cy="1270001"/>
          </a:xfrm>
          <a:prstGeom prst="rect">
            <a:avLst/>
          </a:prstGeom>
        </p:spPr>
        <p:txBody>
          <a:bodyPr>
            <a:normAutofit fontScale="100000" lnSpcReduction="0"/>
          </a:bodyPr>
          <a:lstStyle/>
          <a:p>
            <a:pPr defTabSz="288036">
              <a:defRPr sz="3780"/>
            </a:pPr>
            <a:r>
              <a:t>Review: Long-Run Patterns: Global </a:t>
            </a:r>
            <a:r>
              <a:rPr i="1"/>
              <a:t>h</a:t>
            </a:r>
            <a:r>
              <a:t>, </a:t>
            </a:r>
            <a:r>
              <a:rPr i="1"/>
              <a:t>g</a:t>
            </a:r>
            <a:r>
              <a:t>, &amp; </a:t>
            </a:r>
            <a:r>
              <a:rPr i="1"/>
              <a:t>n</a:t>
            </a:r>
          </a:p>
        </p:txBody>
      </p:sp>
      <p:pic>
        <p:nvPicPr>
          <p:cNvPr id="455" name="Image" descr="Image"/>
          <p:cNvPicPr>
            <a:picLocks noChangeAspect="1"/>
          </p:cNvPicPr>
          <p:nvPr/>
        </p:nvPicPr>
        <p:blipFill>
          <a:blip r:embed="rId2">
            <a:extLst/>
          </a:blip>
          <a:stretch>
            <a:fillRect/>
          </a:stretch>
        </p:blipFill>
        <p:spPr>
          <a:xfrm>
            <a:off x="277663" y="1270000"/>
            <a:ext cx="8178801" cy="4508500"/>
          </a:xfrm>
          <a:prstGeom prst="rect">
            <a:avLst/>
          </a:prstGeom>
          <a:ln w="12700">
            <a:miter lim="400000"/>
          </a:ln>
        </p:spPr>
      </p:pic>
    </p:spTree>
  </p:cSld>
  <p:clrMapOvr>
    <a:masterClrMapping/>
  </p:clrMapOvr>
  <p:transition xmlns:p14="http://schemas.microsoft.com/office/powerpoint/2010/main" spd="med" advClick="1"/>
</p:sld>
</file>

<file path=ppt/slides/slide8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7" name="Long-Run Patterns: “Western” h, g &amp; n"/>
          <p:cNvSpPr txBox="1"/>
          <p:nvPr>
            <p:ph type="title" idx="4294967295"/>
          </p:nvPr>
        </p:nvSpPr>
        <p:spPr>
          <a:xfrm>
            <a:off x="277663" y="-1"/>
            <a:ext cx="8572501" cy="1270001"/>
          </a:xfrm>
          <a:prstGeom prst="rect">
            <a:avLst/>
          </a:prstGeom>
        </p:spPr>
        <p:txBody>
          <a:bodyPr>
            <a:normAutofit fontScale="100000" lnSpcReduction="0"/>
          </a:bodyPr>
          <a:lstStyle/>
          <a:p>
            <a:pPr defTabSz="288036">
              <a:defRPr sz="3780">
                <a:solidFill>
                  <a:srgbClr val="000080"/>
                </a:solidFill>
              </a:defRPr>
            </a:pPr>
            <a:r>
              <a:t>Long-Run Patterns: “Western” </a:t>
            </a:r>
            <a:r>
              <a:rPr i="1"/>
              <a:t>h</a:t>
            </a:r>
            <a:r>
              <a:t>, </a:t>
            </a:r>
            <a:r>
              <a:rPr i="1"/>
              <a:t>g</a:t>
            </a:r>
            <a:r>
              <a:t> &amp; </a:t>
            </a:r>
            <a:r>
              <a:rPr i="1"/>
              <a:t>n</a:t>
            </a:r>
          </a:p>
        </p:txBody>
      </p:sp>
      <p:pic>
        <p:nvPicPr>
          <p:cNvPr id="458" name="Image" descr="Image"/>
          <p:cNvPicPr>
            <a:picLocks noChangeAspect="1"/>
          </p:cNvPicPr>
          <p:nvPr/>
        </p:nvPicPr>
        <p:blipFill>
          <a:blip r:embed="rId2">
            <a:extLst/>
          </a:blip>
          <a:stretch>
            <a:fillRect/>
          </a:stretch>
        </p:blipFill>
        <p:spPr>
          <a:xfrm>
            <a:off x="277663" y="1270000"/>
            <a:ext cx="8572501" cy="4353644"/>
          </a:xfrm>
          <a:prstGeom prst="rect">
            <a:avLst/>
          </a:prstGeom>
          <a:ln w="12700">
            <a:miter lim="400000"/>
          </a:ln>
        </p:spPr>
      </p:pic>
      <p:sp>
        <p:nvSpPr>
          <p:cNvPr id="459" name="Where does the “ρ” come from?…"/>
          <p:cNvSpPr txBox="1"/>
          <p:nvPr>
            <p:ph type="body" sz="quarter" idx="4294967295"/>
          </p:nvPr>
        </p:nvSpPr>
        <p:spPr>
          <a:xfrm>
            <a:off x="277663" y="5623643"/>
            <a:ext cx="8572501" cy="1040980"/>
          </a:xfrm>
          <a:prstGeom prst="rect">
            <a:avLst/>
          </a:prstGeom>
        </p:spPr>
        <p:txBody>
          <a:bodyPr>
            <a:normAutofit fontScale="100000" lnSpcReduction="0"/>
          </a:bodyPr>
          <a:lstStyle/>
          <a:p>
            <a:pPr marL="0" indent="0" defTabSz="224027">
              <a:spcBef>
                <a:spcPts val="0"/>
              </a:spcBef>
              <a:buSzTx/>
              <a:buFontTx/>
              <a:buNone/>
              <a:defRPr sz="1176">
                <a:latin typeface="Times New Roman"/>
                <a:ea typeface="Times New Roman"/>
                <a:cs typeface="Times New Roman"/>
                <a:sym typeface="Times New Roman"/>
              </a:defRPr>
            </a:pPr>
            <a:r>
              <a:rPr b="1">
                <a:latin typeface="+mj-lt"/>
                <a:ea typeface="+mj-ea"/>
                <a:cs typeface="+mj-cs"/>
                <a:sym typeface="Helvetica"/>
              </a:rPr>
              <a:t>Where does the “ρ” come from?</a:t>
            </a:r>
            <a:endParaRPr b="1">
              <a:latin typeface="+mj-lt"/>
              <a:ea typeface="+mj-ea"/>
              <a:cs typeface="+mj-cs"/>
              <a:sym typeface="Helvetica"/>
            </a:endParaRPr>
          </a:p>
          <a:p>
            <a:pPr marL="0" indent="0" defTabSz="224027">
              <a:spcBef>
                <a:spcPts val="0"/>
              </a:spcBef>
              <a:buSzTx/>
              <a:buFontTx/>
              <a:buNone/>
              <a:defRPr sz="1176">
                <a:latin typeface="Times New Roman"/>
                <a:ea typeface="Times New Roman"/>
                <a:cs typeface="Times New Roman"/>
                <a:sym typeface="Times New Roman"/>
              </a:defRPr>
            </a:pPr>
          </a:p>
          <a:p>
            <a:pPr marL="117909" indent="-117909" defTabSz="224027">
              <a:spcBef>
                <a:spcPts val="500"/>
              </a:spcBef>
              <a:buFontTx/>
              <a:defRPr sz="1176">
                <a:latin typeface="Times New Roman"/>
                <a:ea typeface="Times New Roman"/>
                <a:cs typeface="Times New Roman"/>
                <a:sym typeface="Times New Roman"/>
              </a:defRPr>
            </a:pPr>
            <a:r>
              <a:t>“Ghost acreage”—conquest and resource utilization (sugar islands, timberlands, cottonlands, etc.)</a:t>
            </a:r>
          </a:p>
          <a:p>
            <a:pPr marL="117909" indent="-117909" defTabSz="224027">
              <a:spcBef>
                <a:spcPts val="500"/>
              </a:spcBef>
              <a:buFontTx/>
              <a:defRPr sz="1176">
                <a:latin typeface="Times New Roman"/>
                <a:ea typeface="Times New Roman"/>
                <a:cs typeface="Times New Roman"/>
                <a:sym typeface="Times New Roman"/>
              </a:defRPr>
            </a:pPr>
            <a:r>
              <a:t>Cultural expansion—Australia, Canada, New Zealand, &amp; U.S.; Spain &amp; Italy &amp; Scandinavia; plus Japan, Korea, Taiwan, Hong Kong, &amp; Singapore</a:t>
            </a:r>
          </a:p>
        </p:txBody>
      </p:sp>
    </p:spTree>
  </p:cSld>
  <p:clrMapOvr>
    <a:masterClrMapping/>
  </p:clrMapOvr>
  <p:transition xmlns:p14="http://schemas.microsoft.com/office/powerpoint/2010/main" spd="med" advClick="1"/>
</p:sld>
</file>

<file path=ppt/slides/slide8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1" name="One Figure: A Great Divergence"/>
          <p:cNvSpPr txBox="1"/>
          <p:nvPr>
            <p:ph type="title" idx="4294967295"/>
          </p:nvPr>
        </p:nvSpPr>
        <p:spPr>
          <a:xfrm>
            <a:off x="277663" y="-1"/>
            <a:ext cx="8572501" cy="1270001"/>
          </a:xfrm>
          <a:prstGeom prst="rect">
            <a:avLst/>
          </a:prstGeom>
        </p:spPr>
        <p:txBody>
          <a:bodyPr>
            <a:normAutofit fontScale="100000" lnSpcReduction="0"/>
          </a:bodyPr>
          <a:lstStyle>
            <a:lvl1pPr defTabSz="333756">
              <a:defRPr sz="4380"/>
            </a:lvl1pPr>
          </a:lstStyle>
          <a:p>
            <a:pPr/>
            <a:r>
              <a:t>One Figure: A Great Divergence</a:t>
            </a:r>
          </a:p>
        </p:txBody>
      </p:sp>
      <p:sp>
        <p:nvSpPr>
          <p:cNvPr id="462" name="From 1800 to 2018:…"/>
          <p:cNvSpPr txBox="1"/>
          <p:nvPr>
            <p:ph type="body" sz="quarter" idx="4294967295"/>
          </p:nvPr>
        </p:nvSpPr>
        <p:spPr>
          <a:xfrm>
            <a:off x="277663" y="1270000"/>
            <a:ext cx="2150352" cy="5300222"/>
          </a:xfrm>
          <a:prstGeom prst="rect">
            <a:avLst/>
          </a:prstGeom>
        </p:spPr>
        <p:txBody>
          <a:bodyPr>
            <a:normAutofit fontScale="100000" lnSpcReduction="0"/>
          </a:bodyPr>
          <a:lstStyle/>
          <a:p>
            <a:pPr marL="0" indent="0" defTabSz="379475">
              <a:spcBef>
                <a:spcPts val="900"/>
              </a:spcBef>
              <a:buSzTx/>
              <a:buFontTx/>
              <a:buNone/>
              <a:defRPr sz="1992">
                <a:latin typeface="Times New Roman"/>
                <a:ea typeface="Times New Roman"/>
                <a:cs typeface="Times New Roman"/>
                <a:sym typeface="Times New Roman"/>
              </a:defRPr>
            </a:pPr>
            <a:r>
              <a:rPr b="1">
                <a:latin typeface="+mj-lt"/>
                <a:ea typeface="+mj-ea"/>
                <a:cs typeface="+mj-cs"/>
                <a:sym typeface="Helvetica"/>
              </a:rPr>
              <a:t>From 1800 to 2018:</a:t>
            </a:r>
          </a:p>
          <a:p>
            <a:pPr marL="199724" indent="-199724" defTabSz="379475">
              <a:spcBef>
                <a:spcPts val="900"/>
              </a:spcBef>
              <a:buFontTx/>
              <a:defRPr sz="1992">
                <a:latin typeface="Times New Roman"/>
                <a:ea typeface="Times New Roman"/>
                <a:cs typeface="Times New Roman"/>
                <a:sym typeface="Times New Roman"/>
              </a:defRPr>
            </a:pPr>
            <a:r>
              <a:t>The dots start with a 3-1 spread in incomes and a 10-year spread in life expectancy.</a:t>
            </a:r>
          </a:p>
          <a:p>
            <a:pPr marL="199724" indent="-199724" defTabSz="379475">
              <a:spcBef>
                <a:spcPts val="900"/>
              </a:spcBef>
              <a:buFontTx/>
              <a:defRPr sz="1992">
                <a:latin typeface="Times New Roman"/>
                <a:ea typeface="Times New Roman"/>
                <a:cs typeface="Times New Roman"/>
                <a:sym typeface="Times New Roman"/>
              </a:defRPr>
            </a:pPr>
            <a:r>
              <a:t>All the arrows go up.</a:t>
            </a:r>
          </a:p>
          <a:p>
            <a:pPr marL="199724" indent="-199724" defTabSz="379475">
              <a:spcBef>
                <a:spcPts val="900"/>
              </a:spcBef>
              <a:buFontTx/>
              <a:defRPr sz="1992">
                <a:latin typeface="Times New Roman"/>
                <a:ea typeface="Times New Roman"/>
                <a:cs typeface="Times New Roman"/>
                <a:sym typeface="Times New Roman"/>
              </a:defRPr>
            </a:pPr>
            <a:r>
              <a:t>Some arrows—mostly those already to the right—go right fast.</a:t>
            </a:r>
          </a:p>
          <a:p>
            <a:pPr marL="199724" indent="-199724" defTabSz="379475">
              <a:spcBef>
                <a:spcPts val="900"/>
              </a:spcBef>
              <a:buFontTx/>
              <a:defRPr sz="1992">
                <a:latin typeface="Times New Roman"/>
                <a:ea typeface="Times New Roman"/>
                <a:cs typeface="Times New Roman"/>
                <a:sym typeface="Times New Roman"/>
              </a:defRPr>
            </a:pPr>
            <a:r>
              <a:t>Other arrows go right slowly.</a:t>
            </a:r>
          </a:p>
        </p:txBody>
      </p:sp>
      <p:sp>
        <p:nvSpPr>
          <p:cNvPr id="463" name="10:20"/>
          <p:cNvSpPr txBox="1"/>
          <p:nvPr/>
        </p:nvSpPr>
        <p:spPr>
          <a:xfrm>
            <a:off x="8221129" y="0"/>
            <a:ext cx="922872" cy="37084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r>
              <a:t>10:20</a:t>
            </a:r>
          </a:p>
        </p:txBody>
      </p:sp>
      <p:pic>
        <p:nvPicPr>
          <p:cNvPr id="464" name="Image" descr="Image"/>
          <p:cNvPicPr>
            <a:picLocks noChangeAspect="1"/>
          </p:cNvPicPr>
          <p:nvPr/>
        </p:nvPicPr>
        <p:blipFill>
          <a:blip r:embed="rId2">
            <a:extLst/>
          </a:blip>
          <a:stretch>
            <a:fillRect/>
          </a:stretch>
        </p:blipFill>
        <p:spPr>
          <a:xfrm>
            <a:off x="2428014" y="1270000"/>
            <a:ext cx="6422150" cy="4322131"/>
          </a:xfrm>
          <a:prstGeom prst="rect">
            <a:avLst/>
          </a:prstGeom>
          <a:ln w="12700">
            <a:miter lim="400000"/>
          </a:ln>
        </p:spPr>
      </p:pic>
    </p:spTree>
  </p:cSld>
  <p:clrMapOvr>
    <a:masterClrMapping/>
  </p:clrMapOvr>
  <p:transition xmlns:p14="http://schemas.microsoft.com/office/powerpoint/2010/main" spd="med" advClick="1"/>
</p:sld>
</file>

<file path=ppt/slides/slide8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6" name="China and India and America, 1800-1975"/>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0080"/>
                </a:solidFill>
              </a:defRPr>
            </a:lvl1pPr>
          </a:lstStyle>
          <a:p>
            <a:pPr/>
            <a:r>
              <a:t>China and India and America, 1800-1975</a:t>
            </a:r>
          </a:p>
        </p:txBody>
      </p:sp>
      <p:sp>
        <p:nvSpPr>
          <p:cNvPr id="467" name="From 1800 to 1975:…"/>
          <p:cNvSpPr txBox="1"/>
          <p:nvPr>
            <p:ph type="body" sz="half" idx="4294967295"/>
          </p:nvPr>
        </p:nvSpPr>
        <p:spPr>
          <a:xfrm>
            <a:off x="5667364" y="1267122"/>
            <a:ext cx="3182800" cy="5397501"/>
          </a:xfrm>
          <a:prstGeom prst="rect">
            <a:avLst/>
          </a:prstGeom>
        </p:spPr>
        <p:txBody>
          <a:bodyPr>
            <a:normAutofit fontScale="100000" lnSpcReduction="0"/>
          </a:bodyPr>
          <a:lstStyle/>
          <a:p>
            <a:pPr marL="0" indent="0" defTabSz="370331">
              <a:spcBef>
                <a:spcPts val="900"/>
              </a:spcBef>
              <a:buSzTx/>
              <a:buFontTx/>
              <a:buNone/>
              <a:defRPr sz="1944">
                <a:latin typeface="Times New Roman"/>
                <a:ea typeface="Times New Roman"/>
                <a:cs typeface="Times New Roman"/>
                <a:sym typeface="Times New Roman"/>
              </a:defRPr>
            </a:pPr>
            <a:r>
              <a:rPr b="1">
                <a:latin typeface="+mj-lt"/>
                <a:ea typeface="+mj-ea"/>
                <a:cs typeface="+mj-cs"/>
                <a:sym typeface="Helvetica"/>
              </a:rPr>
              <a:t>From 1800 to 1975:</a:t>
            </a:r>
          </a:p>
          <a:p>
            <a:pPr marL="194911" indent="-194911" defTabSz="370331">
              <a:spcBef>
                <a:spcPts val="900"/>
              </a:spcBef>
              <a:buFontTx/>
              <a:defRPr sz="1944">
                <a:latin typeface="Times New Roman"/>
                <a:ea typeface="Times New Roman"/>
                <a:cs typeface="Times New Roman"/>
                <a:sym typeface="Times New Roman"/>
              </a:defRPr>
            </a:pPr>
            <a:r>
              <a:t>Measured living standards and productivity levels improve fourteen-fold in the United States…</a:t>
            </a:r>
          </a:p>
          <a:p>
            <a:pPr marL="194911" indent="-194911" defTabSz="370331">
              <a:spcBef>
                <a:spcPts val="900"/>
              </a:spcBef>
              <a:buFontTx/>
              <a:defRPr sz="1944">
                <a:latin typeface="Times New Roman"/>
                <a:ea typeface="Times New Roman"/>
                <a:cs typeface="Times New Roman"/>
                <a:sym typeface="Times New Roman"/>
              </a:defRPr>
            </a:pPr>
            <a:r>
              <a:t>…&amp; less than 30% in China &amp; India…</a:t>
            </a:r>
          </a:p>
          <a:p>
            <a:pPr marL="194911" indent="-194911" defTabSz="370331">
              <a:spcBef>
                <a:spcPts val="900"/>
              </a:spcBef>
              <a:buFontTx/>
              <a:defRPr sz="1944">
                <a:latin typeface="Times New Roman"/>
                <a:ea typeface="Times New Roman"/>
                <a:cs typeface="Times New Roman"/>
                <a:sym typeface="Times New Roman"/>
              </a:defRPr>
            </a:pPr>
            <a:r>
              <a:t>…in spite of economic, transport, and cultural globalization…</a:t>
            </a:r>
          </a:p>
          <a:p>
            <a:pPr marL="194911" indent="-194911" defTabSz="370331">
              <a:spcBef>
                <a:spcPts val="900"/>
              </a:spcBef>
              <a:buFontTx/>
              <a:defRPr sz="1944">
                <a:latin typeface="Times New Roman"/>
                <a:ea typeface="Times New Roman"/>
                <a:cs typeface="Times New Roman"/>
                <a:sym typeface="Times New Roman"/>
              </a:defRPr>
            </a:pPr>
            <a:r>
              <a:t>This is crazy!</a:t>
            </a:r>
          </a:p>
          <a:p>
            <a:pPr marL="194911" indent="-194911" defTabSz="370331">
              <a:spcBef>
                <a:spcPts val="900"/>
              </a:spcBef>
              <a:buFontTx/>
              <a:defRPr sz="1944">
                <a:latin typeface="Times New Roman"/>
                <a:ea typeface="Times New Roman"/>
                <a:cs typeface="Times New Roman"/>
                <a:sym typeface="Times New Roman"/>
              </a:defRPr>
            </a:pPr>
            <a:r>
              <a:t>A “great divergence”</a:t>
            </a:r>
          </a:p>
          <a:p>
            <a:pPr lvl="1" marL="503521" indent="-194911" defTabSz="370331">
              <a:spcBef>
                <a:spcPts val="900"/>
              </a:spcBef>
              <a:buFontTx/>
              <a:buChar char="•"/>
              <a:defRPr sz="1944">
                <a:latin typeface="Times New Roman"/>
                <a:ea typeface="Times New Roman"/>
                <a:cs typeface="Times New Roman"/>
                <a:sym typeface="Times New Roman"/>
              </a:defRPr>
            </a:pPr>
            <a:r>
              <a:t>Not only were China  &amp; India relatively poor in 1800, they fell further behind thereafter</a:t>
            </a:r>
          </a:p>
        </p:txBody>
      </p:sp>
      <p:pic>
        <p:nvPicPr>
          <p:cNvPr id="468" name="Image" descr="Image"/>
          <p:cNvPicPr>
            <a:picLocks noChangeAspect="1"/>
          </p:cNvPicPr>
          <p:nvPr/>
        </p:nvPicPr>
        <p:blipFill>
          <a:blip r:embed="rId2">
            <a:extLst/>
          </a:blip>
          <a:stretch>
            <a:fillRect/>
          </a:stretch>
        </p:blipFill>
        <p:spPr>
          <a:xfrm>
            <a:off x="277663" y="1270000"/>
            <a:ext cx="5389702" cy="3676594"/>
          </a:xfrm>
          <a:prstGeom prst="rect">
            <a:avLst/>
          </a:prstGeom>
          <a:ln w="12700">
            <a:miter lim="400000"/>
          </a:ln>
        </p:spPr>
      </p:pic>
    </p:spTree>
  </p:cSld>
  <p:clrMapOvr>
    <a:masterClrMapping/>
  </p:clrMapOvr>
  <p:transition xmlns:p14="http://schemas.microsoft.com/office/powerpoint/2010/main" spd="med" advClick="1"/>
</p:sld>
</file>

<file path=ppt/slides/slide8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0" name="China and India and America, 1975–2018"/>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0080"/>
                </a:solidFill>
              </a:defRPr>
            </a:lvl1pPr>
          </a:lstStyle>
          <a:p>
            <a:pPr/>
            <a:r>
              <a:t>China and India and America, 1975–2018</a:t>
            </a:r>
          </a:p>
        </p:txBody>
      </p:sp>
      <p:sp>
        <p:nvSpPr>
          <p:cNvPr id="471" name="From 1975-2018:…"/>
          <p:cNvSpPr txBox="1"/>
          <p:nvPr>
            <p:ph type="body" sz="half" idx="4294967295"/>
          </p:nvPr>
        </p:nvSpPr>
        <p:spPr>
          <a:xfrm>
            <a:off x="5667364" y="1267122"/>
            <a:ext cx="3182800" cy="5397501"/>
          </a:xfrm>
          <a:prstGeom prst="rect">
            <a:avLst/>
          </a:prstGeom>
        </p:spPr>
        <p:txBody>
          <a:bodyPr>
            <a:normAutofit fontScale="100000" lnSpcReduction="0"/>
          </a:bodyPr>
          <a:lstStyle/>
          <a:p>
            <a:pPr marL="0" indent="0">
              <a:spcBef>
                <a:spcPts val="1200"/>
              </a:spcBef>
              <a:buSzTx/>
              <a:buFontTx/>
              <a:buNone/>
              <a:defRPr sz="2400">
                <a:latin typeface="Times New Roman"/>
                <a:ea typeface="Times New Roman"/>
                <a:cs typeface="Times New Roman"/>
                <a:sym typeface="Times New Roman"/>
              </a:defRPr>
            </a:pPr>
            <a:r>
              <a:rPr b="1">
                <a:latin typeface="+mj-lt"/>
                <a:ea typeface="+mj-ea"/>
                <a:cs typeface="+mj-cs"/>
                <a:sym typeface="Helvetica"/>
              </a:rPr>
              <a:t>From 1975-2018:</a:t>
            </a:r>
          </a:p>
          <a:p>
            <a:pPr marL="240631" indent="-240631">
              <a:spcBef>
                <a:spcPts val="1200"/>
              </a:spcBef>
              <a:buFontTx/>
              <a:defRPr sz="2400">
                <a:latin typeface="Times New Roman"/>
                <a:ea typeface="Times New Roman"/>
                <a:cs typeface="Times New Roman"/>
                <a:sym typeface="Times New Roman"/>
              </a:defRPr>
            </a:pPr>
            <a:r>
              <a:t>Measured living standards and productivity levels…</a:t>
            </a:r>
          </a:p>
          <a:p>
            <a:pPr marL="240631" indent="-240631">
              <a:spcBef>
                <a:spcPts val="1200"/>
              </a:spcBef>
              <a:buFontTx/>
              <a:defRPr sz="2400">
                <a:latin typeface="Times New Roman"/>
                <a:ea typeface="Times New Roman"/>
                <a:cs typeface="Times New Roman"/>
                <a:sym typeface="Times New Roman"/>
              </a:defRPr>
            </a:pPr>
            <a:r>
              <a:t>…54.9/25.9 = 2.12 in America…</a:t>
            </a:r>
          </a:p>
          <a:p>
            <a:pPr marL="240631" indent="-240631">
              <a:spcBef>
                <a:spcPts val="1200"/>
              </a:spcBef>
              <a:buFontTx/>
              <a:defRPr sz="2400">
                <a:latin typeface="Times New Roman"/>
                <a:ea typeface="Times New Roman"/>
                <a:cs typeface="Times New Roman"/>
                <a:sym typeface="Times New Roman"/>
              </a:defRPr>
            </a:pPr>
            <a:r>
              <a:t>…16.0/0.9 = 17.8 in China…</a:t>
            </a:r>
          </a:p>
          <a:p>
            <a:pPr marL="240631" indent="-240631">
              <a:spcBef>
                <a:spcPts val="1200"/>
              </a:spcBef>
              <a:buFontTx/>
              <a:defRPr sz="2400">
                <a:latin typeface="Times New Roman"/>
                <a:ea typeface="Times New Roman"/>
                <a:cs typeface="Times New Roman"/>
                <a:sym typeface="Times New Roman"/>
              </a:defRPr>
            </a:pPr>
            <a:r>
              <a:t>…6.9/1.2 = 5.8 in India…</a:t>
            </a:r>
          </a:p>
        </p:txBody>
      </p:sp>
      <p:pic>
        <p:nvPicPr>
          <p:cNvPr id="472" name="Image" descr="Image"/>
          <p:cNvPicPr>
            <a:picLocks noChangeAspect="1"/>
          </p:cNvPicPr>
          <p:nvPr/>
        </p:nvPicPr>
        <p:blipFill>
          <a:blip r:embed="rId2">
            <a:extLst/>
          </a:blip>
          <a:stretch>
            <a:fillRect/>
          </a:stretch>
        </p:blipFill>
        <p:spPr>
          <a:xfrm>
            <a:off x="277663" y="1270000"/>
            <a:ext cx="5389702" cy="3630838"/>
          </a:xfrm>
          <a:prstGeom prst="rect">
            <a:avLst/>
          </a:prstGeom>
          <a:ln w="12700">
            <a:miter lim="400000"/>
          </a:ln>
        </p:spPr>
      </p:pic>
      <p:sp>
        <p:nvSpPr>
          <p:cNvPr id="473"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8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5" name="Review: Allen: Reform and Democracy"/>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0080"/>
                </a:solidFill>
              </a:defRPr>
            </a:lvl1pPr>
          </a:lstStyle>
          <a:p>
            <a:pPr/>
            <a:r>
              <a:t>Review: Allen: Reform and Democracy</a:t>
            </a:r>
          </a:p>
        </p:txBody>
      </p:sp>
      <p:sp>
        <p:nvSpPr>
          <p:cNvPr id="476" name="Robert Allen (2017): The Industrial Revolution: A Very Short Introduction &lt;https://delong.typepad.com/files/allen-industrial.pdf&gt;, chs. 3, 5-6:…"/>
          <p:cNvSpPr txBox="1"/>
          <p:nvPr>
            <p:ph type="body" sz="half" idx="4294967295"/>
          </p:nvPr>
        </p:nvSpPr>
        <p:spPr>
          <a:xfrm>
            <a:off x="277663" y="1270000"/>
            <a:ext cx="3779943" cy="5327883"/>
          </a:xfrm>
          <a:prstGeom prst="rect">
            <a:avLst/>
          </a:prstGeom>
        </p:spPr>
        <p:txBody>
          <a:bodyPr>
            <a:normAutofit fontScale="100000" lnSpcReduction="0"/>
          </a:bodyPr>
          <a:lstStyle/>
          <a:p>
            <a:pPr marL="0" indent="0" defTabSz="320039">
              <a:spcBef>
                <a:spcPts val="800"/>
              </a:spcBef>
              <a:buSzTx/>
              <a:buFontTx/>
              <a:buNone/>
              <a:defRPr b="1" sz="1679">
                <a:latin typeface="+mj-lt"/>
                <a:ea typeface="+mj-ea"/>
                <a:cs typeface="+mj-cs"/>
                <a:sym typeface="Helvetica"/>
              </a:defRPr>
            </a:pPr>
            <a:r>
              <a:t>Robert Allen </a:t>
            </a:r>
            <a:r>
              <a:rPr b="0"/>
              <a:t>(2017): </a:t>
            </a:r>
            <a:r>
              <a:rPr b="0" i="1"/>
              <a:t>The Industrial Revolution: A Very Short Introduction</a:t>
            </a:r>
            <a:r>
              <a:rPr b="0"/>
              <a:t> &lt;</a:t>
            </a:r>
            <a:r>
              <a:rPr b="0" u="sng">
                <a:solidFill>
                  <a:srgbClr val="0000FF"/>
                </a:solidFill>
                <a:uFill>
                  <a:solidFill>
                    <a:srgbClr val="0000FF"/>
                  </a:solidFill>
                </a:uFill>
                <a:hlinkClick r:id="rId2" invalidUrl="" action="" tgtFrame="" tooltip="" history="1" highlightClick="0" endSnd="0"/>
              </a:rPr>
              <a:t>https://delong.typepad.com/files/allen-industrial.pdf</a:t>
            </a:r>
            <a:r>
              <a:rPr b="0"/>
              <a:t>&gt;, chs. 3, 5-6:</a:t>
            </a:r>
            <a:endParaRPr b="0"/>
          </a:p>
          <a:p>
            <a:pPr marL="0" indent="0" defTabSz="320039">
              <a:spcBef>
                <a:spcPts val="800"/>
              </a:spcBef>
              <a:buSzTx/>
              <a:buFontTx/>
              <a:buNone/>
              <a:defRPr b="1" sz="1679">
                <a:latin typeface="+mj-lt"/>
                <a:ea typeface="+mj-ea"/>
                <a:cs typeface="+mj-cs"/>
                <a:sym typeface="Helvetica"/>
              </a:defRPr>
            </a:pPr>
            <a:endParaRPr b="0"/>
          </a:p>
          <a:p>
            <a:pPr marL="168442" indent="-168442" defTabSz="320039">
              <a:spcBef>
                <a:spcPts val="800"/>
              </a:spcBef>
              <a:buFontTx/>
              <a:defRPr b="1" sz="1679">
                <a:latin typeface="Times New Roman"/>
                <a:ea typeface="Times New Roman"/>
                <a:cs typeface="Times New Roman"/>
                <a:sym typeface="Times New Roman"/>
              </a:defRPr>
            </a:pPr>
            <a:r>
              <a:rPr b="0"/>
              <a:t>Enlightenment, literacy, pamphlets, </a:t>
            </a:r>
            <a:r>
              <a:rPr b="0" i="1"/>
              <a:t>The Rights of Man</a:t>
            </a:r>
            <a:r>
              <a:rPr b="0"/>
              <a:t> (sells 1 million copies), &amp; the French Revolution</a:t>
            </a:r>
            <a:endParaRPr b="0"/>
          </a:p>
          <a:p>
            <a:pPr marL="168442" indent="-168442" defTabSz="320039">
              <a:spcBef>
                <a:spcPts val="800"/>
              </a:spcBef>
              <a:buFontTx/>
              <a:defRPr b="1" sz="1679">
                <a:latin typeface="Times New Roman"/>
                <a:ea typeface="Times New Roman"/>
                <a:cs typeface="Times New Roman"/>
                <a:sym typeface="Times New Roman"/>
              </a:defRPr>
            </a:pPr>
            <a:r>
              <a:rPr b="0"/>
              <a:t>60,000-strong Manchester demonstration in 1819: eleven killed: “Peterloo”</a:t>
            </a:r>
            <a:endParaRPr b="0"/>
          </a:p>
          <a:p>
            <a:pPr marL="168442" indent="-168442" defTabSz="320039">
              <a:spcBef>
                <a:spcPts val="800"/>
              </a:spcBef>
              <a:buFontTx/>
              <a:defRPr b="1" sz="1679">
                <a:latin typeface="Times New Roman"/>
                <a:ea typeface="Times New Roman"/>
                <a:cs typeface="Times New Roman"/>
                <a:sym typeface="Times New Roman"/>
              </a:defRPr>
            </a:pPr>
            <a:r>
              <a:rPr b="0"/>
              <a:t>“Reform that we may preserve”: 1832 Reform Bill</a:t>
            </a:r>
            <a:endParaRPr b="0"/>
          </a:p>
          <a:p>
            <a:pPr lvl="1" marL="435142" indent="-168442" defTabSz="320039">
              <a:spcBef>
                <a:spcPts val="800"/>
              </a:spcBef>
              <a:buFontTx/>
              <a:buChar char="•"/>
              <a:defRPr b="1" sz="1679">
                <a:latin typeface="Times New Roman"/>
                <a:ea typeface="Times New Roman"/>
                <a:cs typeface="Times New Roman"/>
                <a:sym typeface="Times New Roman"/>
              </a:defRPr>
            </a:pPr>
            <a:r>
              <a:rPr b="0"/>
              <a:t>Virtual representation</a:t>
            </a:r>
            <a:endParaRPr b="0"/>
          </a:p>
          <a:p>
            <a:pPr lvl="1" marL="435142" indent="-168442" defTabSz="320039">
              <a:spcBef>
                <a:spcPts val="800"/>
              </a:spcBef>
              <a:buFontTx/>
              <a:buChar char="•"/>
              <a:defRPr b="1" sz="1679">
                <a:latin typeface="Times New Roman"/>
                <a:ea typeface="Times New Roman"/>
                <a:cs typeface="Times New Roman"/>
                <a:sym typeface="Times New Roman"/>
              </a:defRPr>
            </a:pPr>
            <a:r>
              <a:rPr b="0"/>
              <a:t>Divide the reformers</a:t>
            </a:r>
            <a:endParaRPr b="0"/>
          </a:p>
          <a:p>
            <a:pPr marL="168442" indent="-168442" defTabSz="320039">
              <a:spcBef>
                <a:spcPts val="800"/>
              </a:spcBef>
              <a:buFontTx/>
              <a:defRPr b="1" sz="1679">
                <a:latin typeface="Times New Roman"/>
                <a:ea typeface="Times New Roman"/>
                <a:cs typeface="Times New Roman"/>
                <a:sym typeface="Times New Roman"/>
              </a:defRPr>
            </a:pPr>
            <a:r>
              <a:rPr b="0"/>
              <a:t>1833: Factory Act—9-hour day for children under 12</a:t>
            </a:r>
            <a:endParaRPr b="0"/>
          </a:p>
          <a:p>
            <a:pPr marL="168442" indent="-168442" defTabSz="320039">
              <a:spcBef>
                <a:spcPts val="800"/>
              </a:spcBef>
              <a:buFontTx/>
              <a:defRPr b="1" sz="1679">
                <a:latin typeface="Times New Roman"/>
                <a:ea typeface="Times New Roman"/>
                <a:cs typeface="Times New Roman"/>
                <a:sym typeface="Times New Roman"/>
              </a:defRPr>
            </a:pPr>
            <a:r>
              <a:rPr b="0"/>
              <a:t>1834: New Poor Law—workhouses</a:t>
            </a:r>
          </a:p>
        </p:txBody>
      </p:sp>
      <p:pic>
        <p:nvPicPr>
          <p:cNvPr id="477" name="Image" descr="Image"/>
          <p:cNvPicPr>
            <a:picLocks noChangeAspect="1"/>
          </p:cNvPicPr>
          <p:nvPr/>
        </p:nvPicPr>
        <p:blipFill>
          <a:blip r:embed="rId3">
            <a:extLst/>
          </a:blip>
          <a:stretch>
            <a:fillRect/>
          </a:stretch>
        </p:blipFill>
        <p:spPr>
          <a:xfrm>
            <a:off x="4057605" y="1270000"/>
            <a:ext cx="4792559" cy="3470242"/>
          </a:xfrm>
          <a:prstGeom prst="rect">
            <a:avLst/>
          </a:prstGeom>
          <a:ln w="12700">
            <a:miter lim="400000"/>
          </a:ln>
        </p:spPr>
      </p:pic>
    </p:spTree>
  </p:cSld>
  <p:clrMapOvr>
    <a:masterClrMapping/>
  </p:clrMapOvr>
  <p:transition xmlns:p14="http://schemas.microsoft.com/office/powerpoint/2010/main" spd="med" advClick="1"/>
</p:sld>
</file>

<file path=ppt/slides/slide8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9" name="Allen: Reform and Democracy II"/>
          <p:cNvSpPr txBox="1"/>
          <p:nvPr>
            <p:ph type="title" idx="4294967295"/>
          </p:nvPr>
        </p:nvSpPr>
        <p:spPr>
          <a:xfrm>
            <a:off x="277663" y="-1"/>
            <a:ext cx="8572501" cy="1270001"/>
          </a:xfrm>
          <a:prstGeom prst="rect">
            <a:avLst/>
          </a:prstGeom>
        </p:spPr>
        <p:txBody>
          <a:bodyPr>
            <a:normAutofit fontScale="100000" lnSpcReduction="0"/>
          </a:bodyPr>
          <a:lstStyle>
            <a:lvl1pPr defTabSz="333756">
              <a:defRPr sz="4380">
                <a:solidFill>
                  <a:srgbClr val="000080"/>
                </a:solidFill>
              </a:defRPr>
            </a:lvl1pPr>
          </a:lstStyle>
          <a:p>
            <a:pPr/>
            <a:r>
              <a:t>Allen: Reform and Democracy II</a:t>
            </a:r>
          </a:p>
        </p:txBody>
      </p:sp>
      <p:sp>
        <p:nvSpPr>
          <p:cNvPr id="480" name="Robert Allen (2017): The Industrial Revolution: A Very Short Introduction &lt;https://delong.typepad.com/files/allen-industrial.pdf&gt;, chs. 3, 5-6:…"/>
          <p:cNvSpPr txBox="1"/>
          <p:nvPr>
            <p:ph type="body" sz="half" idx="4294967295"/>
          </p:nvPr>
        </p:nvSpPr>
        <p:spPr>
          <a:xfrm>
            <a:off x="277663" y="1270000"/>
            <a:ext cx="3779943" cy="5327883"/>
          </a:xfrm>
          <a:prstGeom prst="rect">
            <a:avLst/>
          </a:prstGeom>
        </p:spPr>
        <p:txBody>
          <a:bodyPr>
            <a:normAutofit fontScale="100000" lnSpcReduction="0"/>
          </a:bodyPr>
          <a:lstStyle/>
          <a:p>
            <a:pPr marL="0" indent="0" defTabSz="288036">
              <a:buSzTx/>
              <a:buFontTx/>
              <a:buNone/>
              <a:defRPr b="1" sz="1512">
                <a:latin typeface="+mj-lt"/>
                <a:ea typeface="+mj-ea"/>
                <a:cs typeface="+mj-cs"/>
                <a:sym typeface="Helvetica"/>
              </a:defRPr>
            </a:pPr>
            <a:r>
              <a:t>Robert Allen </a:t>
            </a:r>
            <a:r>
              <a:rPr b="0"/>
              <a:t>(2017): </a:t>
            </a:r>
            <a:r>
              <a:rPr b="0" i="1"/>
              <a:t>The Industrial Revolution: A Very Short Introduction</a:t>
            </a:r>
            <a:r>
              <a:rPr b="0"/>
              <a:t> &lt;</a:t>
            </a:r>
            <a:r>
              <a:rPr b="0" u="sng">
                <a:solidFill>
                  <a:srgbClr val="0000FF"/>
                </a:solidFill>
                <a:uFill>
                  <a:solidFill>
                    <a:srgbClr val="0000FF"/>
                  </a:solidFill>
                </a:uFill>
                <a:hlinkClick r:id="rId2" invalidUrl="" action="" tgtFrame="" tooltip="" history="1" highlightClick="0" endSnd="0"/>
              </a:rPr>
              <a:t>https://delong.typepad.com/files/allen-industrial.pdf</a:t>
            </a:r>
            <a:r>
              <a:rPr b="0"/>
              <a:t>&gt;, chs. 3, 5-6:</a:t>
            </a:r>
            <a:endParaRPr b="0"/>
          </a:p>
          <a:p>
            <a:pPr marL="0" indent="0" defTabSz="288036">
              <a:buSzTx/>
              <a:buFontTx/>
              <a:buNone/>
              <a:defRPr b="1" sz="1512">
                <a:latin typeface="+mj-lt"/>
                <a:ea typeface="+mj-ea"/>
                <a:cs typeface="+mj-cs"/>
                <a:sym typeface="Helvetica"/>
              </a:defRPr>
            </a:pPr>
            <a:endParaRPr b="0"/>
          </a:p>
          <a:p>
            <a:pPr marL="151597" indent="-151597" defTabSz="288036">
              <a:buFontTx/>
              <a:defRPr b="1" sz="1512">
                <a:latin typeface="Times New Roman"/>
                <a:ea typeface="Times New Roman"/>
                <a:cs typeface="Times New Roman"/>
                <a:sym typeface="Times New Roman"/>
              </a:defRPr>
            </a:pPr>
            <a:r>
              <a:rPr b="0"/>
              <a:t>1833: Factory Act—9-hour day for children under 12</a:t>
            </a:r>
            <a:endParaRPr b="0"/>
          </a:p>
          <a:p>
            <a:pPr marL="151597" indent="-151597" defTabSz="288036">
              <a:buFontTx/>
              <a:defRPr b="1" sz="1512">
                <a:latin typeface="Times New Roman"/>
                <a:ea typeface="Times New Roman"/>
                <a:cs typeface="Times New Roman"/>
                <a:sym typeface="Times New Roman"/>
              </a:defRPr>
            </a:pPr>
            <a:r>
              <a:rPr b="0"/>
              <a:t>1834: New Poor Law—workhouses</a:t>
            </a:r>
            <a:endParaRPr b="0"/>
          </a:p>
          <a:p>
            <a:pPr marL="151597" indent="-151597" defTabSz="288036">
              <a:buFontTx/>
              <a:defRPr b="1" sz="1512">
                <a:latin typeface="Times New Roman"/>
                <a:ea typeface="Times New Roman"/>
                <a:cs typeface="Times New Roman"/>
                <a:sym typeface="Times New Roman"/>
              </a:defRPr>
            </a:pPr>
            <a:r>
              <a:rPr b="0"/>
              <a:t>1838: People’s Charter</a:t>
            </a:r>
            <a:endParaRPr b="0"/>
          </a:p>
          <a:p>
            <a:pPr marL="151597" indent="-151597" defTabSz="288036">
              <a:buFontTx/>
              <a:defRPr b="1" sz="1512">
                <a:latin typeface="Times New Roman"/>
                <a:ea typeface="Times New Roman"/>
                <a:cs typeface="Times New Roman"/>
                <a:sym typeface="Times New Roman"/>
              </a:defRPr>
            </a:pPr>
            <a:r>
              <a:rPr b="0"/>
              <a:t>1846: Corn Law Repeal</a:t>
            </a:r>
            <a:endParaRPr b="0"/>
          </a:p>
          <a:p>
            <a:pPr marL="151597" indent="-151597" defTabSz="288036">
              <a:buFontTx/>
              <a:defRPr b="1" sz="1512">
                <a:latin typeface="Times New Roman"/>
                <a:ea typeface="Times New Roman"/>
                <a:cs typeface="Times New Roman"/>
                <a:sym typeface="Times New Roman"/>
              </a:defRPr>
            </a:pPr>
            <a:r>
              <a:rPr b="0"/>
              <a:t>The “condition of England”</a:t>
            </a:r>
            <a:endParaRPr b="0"/>
          </a:p>
          <a:p>
            <a:pPr marL="151597" indent="-151597" defTabSz="288036">
              <a:buFontTx/>
              <a:defRPr b="1" sz="1512">
                <a:latin typeface="Times New Roman"/>
                <a:ea typeface="Times New Roman"/>
                <a:cs typeface="Times New Roman"/>
                <a:sym typeface="Times New Roman"/>
              </a:defRPr>
            </a:pPr>
            <a:r>
              <a:rPr b="0"/>
              <a:t>John Stuart Mill (1848 and 1871): “It is questionable if all the mechanical inventions yet made have lightened the day's toil of any human being. They have enabled a greater population to live the same life of drudgery and imprisonment…”</a:t>
            </a:r>
            <a:endParaRPr b="0"/>
          </a:p>
          <a:p>
            <a:pPr marL="151597" indent="-151597" defTabSz="288036">
              <a:buFontTx/>
              <a:defRPr b="1" sz="1512">
                <a:latin typeface="Times New Roman"/>
                <a:ea typeface="Times New Roman"/>
                <a:cs typeface="Times New Roman"/>
                <a:sym typeface="Times New Roman"/>
              </a:defRPr>
            </a:pPr>
            <a:r>
              <a:rPr b="0"/>
              <a:t>1846-67: Real wage stagnation ends: average consumption per head in working class families rose by 42 per cent…</a:t>
            </a:r>
          </a:p>
        </p:txBody>
      </p:sp>
      <p:pic>
        <p:nvPicPr>
          <p:cNvPr id="481" name="Image" descr="Image"/>
          <p:cNvPicPr>
            <a:picLocks noChangeAspect="1"/>
          </p:cNvPicPr>
          <p:nvPr/>
        </p:nvPicPr>
        <p:blipFill>
          <a:blip r:embed="rId3">
            <a:extLst/>
          </a:blip>
          <a:stretch>
            <a:fillRect/>
          </a:stretch>
        </p:blipFill>
        <p:spPr>
          <a:xfrm>
            <a:off x="4057605" y="1270000"/>
            <a:ext cx="4792559" cy="4915302"/>
          </a:xfrm>
          <a:prstGeom prst="rect">
            <a:avLst/>
          </a:prstGeom>
          <a:ln w="12700">
            <a:miter lim="400000"/>
          </a:ln>
        </p:spPr>
      </p:pic>
    </p:spTree>
  </p:cSld>
  <p:clrMapOvr>
    <a:masterClrMapping/>
  </p:clrMapOvr>
  <p:transition xmlns:p14="http://schemas.microsoft.com/office/powerpoint/2010/main" spd="med" advClick="1"/>
</p:sld>
</file>

<file path=ppt/slides/slide8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3" name="The People’s Charter"/>
          <p:cNvSpPr txBox="1"/>
          <p:nvPr>
            <p:ph type="title" idx="4294967295"/>
          </p:nvPr>
        </p:nvSpPr>
        <p:spPr>
          <a:xfrm>
            <a:off x="277663" y="-1"/>
            <a:ext cx="8572501" cy="1270001"/>
          </a:xfrm>
          <a:prstGeom prst="rect">
            <a:avLst/>
          </a:prstGeom>
        </p:spPr>
        <p:txBody>
          <a:bodyPr>
            <a:normAutofit fontScale="100000" lnSpcReduction="0"/>
          </a:bodyPr>
          <a:lstStyle>
            <a:lvl1pPr>
              <a:defRPr sz="6000">
                <a:solidFill>
                  <a:srgbClr val="000080"/>
                </a:solidFill>
              </a:defRPr>
            </a:lvl1pPr>
          </a:lstStyle>
          <a:p>
            <a:pPr/>
            <a:r>
              <a:t>The People’s Charter</a:t>
            </a:r>
          </a:p>
        </p:txBody>
      </p:sp>
      <p:sp>
        <p:nvSpPr>
          <p:cNvPr id="484" name="The People's Charter called for six reforms to make the political system more democratic:…"/>
          <p:cNvSpPr txBox="1"/>
          <p:nvPr>
            <p:ph type="body" sz="half" idx="4294967295"/>
          </p:nvPr>
        </p:nvSpPr>
        <p:spPr>
          <a:xfrm>
            <a:off x="277663" y="1270000"/>
            <a:ext cx="3779943" cy="5327883"/>
          </a:xfrm>
          <a:prstGeom prst="rect">
            <a:avLst/>
          </a:prstGeom>
        </p:spPr>
        <p:txBody>
          <a:bodyPr>
            <a:normAutofit fontScale="100000" lnSpcReduction="0"/>
          </a:bodyPr>
          <a:lstStyle/>
          <a:p>
            <a:pPr marL="0" indent="0" defTabSz="256031">
              <a:spcBef>
                <a:spcPts val="600"/>
              </a:spcBef>
              <a:buSzTx/>
              <a:buFontTx/>
              <a:buNone/>
              <a:defRPr b="1" sz="1344">
                <a:latin typeface="+mj-lt"/>
                <a:ea typeface="+mj-ea"/>
                <a:cs typeface="+mj-cs"/>
                <a:sym typeface="Helvetica"/>
              </a:defRPr>
            </a:pPr>
            <a:r>
              <a:t>The People's Charter called for six reforms to make the political system more democratic:</a:t>
            </a:r>
            <a:endParaRPr b="0"/>
          </a:p>
          <a:p>
            <a:pPr marL="179671" indent="-179671" defTabSz="256031">
              <a:spcBef>
                <a:spcPts val="600"/>
              </a:spcBef>
              <a:buFontTx/>
              <a:buAutoNum type="arabicPeriod" startAt="1"/>
              <a:defRPr b="1" sz="1344">
                <a:latin typeface="Times New Roman"/>
                <a:ea typeface="Times New Roman"/>
                <a:cs typeface="Times New Roman"/>
                <a:sym typeface="Times New Roman"/>
              </a:defRPr>
            </a:pPr>
            <a:r>
              <a:rPr b="0"/>
              <a:t>A vote for every man twenty-one years of age, of sound mind, and not undergoing punishment for a crime.</a:t>
            </a:r>
            <a:endParaRPr b="0"/>
          </a:p>
          <a:p>
            <a:pPr marL="179671" indent="-179671" defTabSz="256031">
              <a:spcBef>
                <a:spcPts val="600"/>
              </a:spcBef>
              <a:buFontTx/>
              <a:buAutoNum type="arabicPeriod" startAt="1"/>
              <a:defRPr b="1" sz="1344">
                <a:latin typeface="Times New Roman"/>
                <a:ea typeface="Times New Roman"/>
                <a:cs typeface="Times New Roman"/>
                <a:sym typeface="Times New Roman"/>
              </a:defRPr>
            </a:pPr>
            <a:r>
              <a:rPr b="0"/>
              <a:t>The secret ballot to protect the elector in the exercise of his vote.</a:t>
            </a:r>
            <a:endParaRPr b="0"/>
          </a:p>
          <a:p>
            <a:pPr marL="179671" indent="-179671" defTabSz="256031">
              <a:spcBef>
                <a:spcPts val="600"/>
              </a:spcBef>
              <a:buFontTx/>
              <a:buAutoNum type="arabicPeriod" startAt="1"/>
              <a:defRPr b="1" sz="1344">
                <a:latin typeface="Times New Roman"/>
                <a:ea typeface="Times New Roman"/>
                <a:cs typeface="Times New Roman"/>
                <a:sym typeface="Times New Roman"/>
              </a:defRPr>
            </a:pPr>
            <a:r>
              <a:rPr b="0"/>
              <a:t>No property qualification for Members of Parliament in order to allow the constituencies to return the man of their choice.</a:t>
            </a:r>
            <a:endParaRPr b="0"/>
          </a:p>
          <a:p>
            <a:pPr marL="179671" indent="-179671" defTabSz="256031">
              <a:spcBef>
                <a:spcPts val="600"/>
              </a:spcBef>
              <a:buFontTx/>
              <a:buAutoNum type="arabicPeriod" startAt="1"/>
              <a:defRPr b="1" sz="1344">
                <a:latin typeface="Times New Roman"/>
                <a:ea typeface="Times New Roman"/>
                <a:cs typeface="Times New Roman"/>
                <a:sym typeface="Times New Roman"/>
              </a:defRPr>
            </a:pPr>
            <a:r>
              <a:rPr b="0"/>
              <a:t>Payment of Members, enabling tradesmen, working men, or other persons of modest means to leave or interrupt their livelihood to attend to the interests of the nation.</a:t>
            </a:r>
            <a:endParaRPr b="0"/>
          </a:p>
          <a:p>
            <a:pPr marL="179671" indent="-179671" defTabSz="256031">
              <a:spcBef>
                <a:spcPts val="600"/>
              </a:spcBef>
              <a:buFontTx/>
              <a:buAutoNum type="arabicPeriod" startAt="1"/>
              <a:defRPr b="1" sz="1344">
                <a:latin typeface="Times New Roman"/>
                <a:ea typeface="Times New Roman"/>
                <a:cs typeface="Times New Roman"/>
                <a:sym typeface="Times New Roman"/>
              </a:defRPr>
            </a:pPr>
            <a:r>
              <a:rPr b="0"/>
              <a:t>Equal constituencies, securing the same amount of representation for the same number of electors, instead of allowing less populous constituencies to have as much or more weight than larger ones.</a:t>
            </a:r>
            <a:endParaRPr b="0"/>
          </a:p>
          <a:p>
            <a:pPr marL="179671" indent="-179671" defTabSz="256031">
              <a:spcBef>
                <a:spcPts val="600"/>
              </a:spcBef>
              <a:buFontTx/>
              <a:buAutoNum type="arabicPeriod" startAt="1"/>
              <a:defRPr b="1" sz="1344">
                <a:latin typeface="Times New Roman"/>
                <a:ea typeface="Times New Roman"/>
                <a:cs typeface="Times New Roman"/>
                <a:sym typeface="Times New Roman"/>
              </a:defRPr>
            </a:pPr>
            <a:r>
              <a:rPr b="0"/>
              <a:t>Annual Parliamentary elections, thus presenting the most effectual check to bribery and intimidation, since no purse could buy a constituency under a system of universal manhood suffrage in each twelve-month period</a:t>
            </a:r>
          </a:p>
        </p:txBody>
      </p:sp>
      <p:pic>
        <p:nvPicPr>
          <p:cNvPr id="485" name="Image" descr="Image"/>
          <p:cNvPicPr>
            <a:picLocks noChangeAspect="1"/>
          </p:cNvPicPr>
          <p:nvPr/>
        </p:nvPicPr>
        <p:blipFill>
          <a:blip r:embed="rId2">
            <a:extLst/>
          </a:blip>
          <a:stretch>
            <a:fillRect/>
          </a:stretch>
        </p:blipFill>
        <p:spPr>
          <a:xfrm>
            <a:off x="4057605" y="1270000"/>
            <a:ext cx="4792559" cy="4915302"/>
          </a:xfrm>
          <a:prstGeom prst="rect">
            <a:avLst/>
          </a:prstGeom>
          <a:ln w="12700">
            <a:miter lim="400000"/>
          </a:ln>
        </p:spPr>
      </p:pic>
    </p:spTree>
  </p:cSld>
  <p:clrMapOvr>
    <a:masterClrMapping/>
  </p:clrMapOvr>
  <p:transition xmlns:p14="http://schemas.microsoft.com/office/powerpoint/2010/main" spd="med" advClick="1"/>
</p:sld>
</file>

<file path=ppt/slides/slide8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7" name="Greg Clark Being Contrarian"/>
          <p:cNvSpPr txBox="1"/>
          <p:nvPr>
            <p:ph type="title" idx="4294967295"/>
          </p:nvPr>
        </p:nvSpPr>
        <p:spPr>
          <a:xfrm>
            <a:off x="457200" y="274637"/>
            <a:ext cx="8229600" cy="1143001"/>
          </a:xfrm>
          <a:prstGeom prst="rect">
            <a:avLst/>
          </a:prstGeom>
        </p:spPr>
        <p:txBody>
          <a:bodyPr>
            <a:normAutofit fontScale="100000" lnSpcReduction="0"/>
          </a:bodyPr>
          <a:lstStyle>
            <a:lvl1pPr>
              <a:defRPr sz="4400">
                <a:solidFill>
                  <a:srgbClr val="000000"/>
                </a:solidFill>
              </a:defRPr>
            </a:lvl1pPr>
          </a:lstStyle>
          <a:p>
            <a:pPr/>
            <a:r>
              <a:t>Greg Clark Being Contrarian</a:t>
            </a:r>
          </a:p>
        </p:txBody>
      </p:sp>
      <p:sp>
        <p:nvSpPr>
          <p:cNvPr id="488" name="There were lots of technological “revolutions” before the Industrial Revolution…"/>
          <p:cNvSpPr txBox="1"/>
          <p:nvPr>
            <p:ph type="body" idx="4294967295"/>
          </p:nvPr>
        </p:nvSpPr>
        <p:spPr>
          <a:xfrm>
            <a:off x="457200" y="1436687"/>
            <a:ext cx="8229600" cy="4844158"/>
          </a:xfrm>
          <a:prstGeom prst="rect">
            <a:avLst/>
          </a:prstGeom>
        </p:spPr>
        <p:txBody>
          <a:bodyPr>
            <a:normAutofit fontScale="100000" lnSpcReduction="0"/>
          </a:bodyPr>
          <a:lstStyle/>
          <a:p>
            <a:pPr marL="284606" indent="-284606" defTabSz="379475">
              <a:spcBef>
                <a:spcPts val="600"/>
              </a:spcBef>
              <a:defRPr sz="2656"/>
            </a:pPr>
            <a:r>
              <a:t>There were lots of technological “revolutions” before the Industrial Revolution</a:t>
            </a:r>
          </a:p>
          <a:p>
            <a:pPr marL="284606" indent="-284606" defTabSz="379475">
              <a:spcBef>
                <a:spcPts val="600"/>
              </a:spcBef>
              <a:defRPr sz="2656"/>
            </a:pPr>
            <a:r>
              <a:t>But they all petered out because of low price-elasticity of demand</a:t>
            </a:r>
          </a:p>
          <a:p>
            <a:pPr marL="284606" indent="-284606" defTabSz="379475">
              <a:spcBef>
                <a:spcPts val="600"/>
              </a:spcBef>
              <a:defRPr sz="2656"/>
            </a:pPr>
            <a:r>
              <a:t>Coal-steam-cotton-machinery-textiles-rails were different</a:t>
            </a:r>
          </a:p>
          <a:p>
            <a:pPr lvl="1" marL="664082" indent="-284606" defTabSz="379475">
              <a:spcBef>
                <a:spcPts val="600"/>
              </a:spcBef>
              <a:buChar char="•"/>
              <a:defRPr sz="2656"/>
            </a:pPr>
            <a:r>
              <a:t>But even that was reaching limits to growth by 1870 or so…</a:t>
            </a:r>
          </a:p>
          <a:p>
            <a:pPr lvl="1" marL="664082" indent="-284606" defTabSz="379475">
              <a:spcBef>
                <a:spcPts val="600"/>
              </a:spcBef>
              <a:buChar char="•"/>
              <a:defRPr sz="2656"/>
            </a:pPr>
            <a:r>
              <a:t>The classic British Industrial Revolution more a comparative-advantage concentration of global manufacturing than true modern economic growth…</a:t>
            </a:r>
          </a:p>
        </p:txBody>
      </p:sp>
    </p:spTree>
  </p:cSld>
  <p:clrMapOvr>
    <a:masterClrMapping/>
  </p:clrMapOvr>
  <p:transition xmlns:p14="http://schemas.microsoft.com/office/powerpoint/2010/main" spd="med" advClick="1"/>
</p:sld>
</file>

<file path=ppt/slides/slide8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0" name="Karl Marx (1867): The Key is “Capitalism”—Market Economy Plus…"/>
          <p:cNvSpPr txBox="1"/>
          <p:nvPr>
            <p:ph type="title" idx="4294967295"/>
          </p:nvPr>
        </p:nvSpPr>
        <p:spPr>
          <a:xfrm>
            <a:off x="457200" y="274637"/>
            <a:ext cx="8229600" cy="1143001"/>
          </a:xfrm>
          <a:prstGeom prst="rect">
            <a:avLst/>
          </a:prstGeom>
        </p:spPr>
        <p:txBody>
          <a:bodyPr>
            <a:normAutofit fontScale="100000" lnSpcReduction="0"/>
          </a:bodyPr>
          <a:lstStyle>
            <a:lvl1pPr defTabSz="352043">
              <a:defRPr sz="3387">
                <a:solidFill>
                  <a:srgbClr val="000000"/>
                </a:solidFill>
              </a:defRPr>
            </a:lvl1pPr>
          </a:lstStyle>
          <a:p>
            <a:pPr/>
            <a:r>
              <a:t>Karl Marx (1867): The Key is “Capitalism”—Market Economy Plus…</a:t>
            </a:r>
          </a:p>
        </p:txBody>
      </p:sp>
      <p:sp>
        <p:nvSpPr>
          <p:cNvPr id="491" name="Karl Marx (1867), &quot;The Secret of Primitive Capital Accumulation,&quot; Capital, Vol. 1, Part VIII, Chapters 26-32 http://tinyurl.com/dl20090112k…"/>
          <p:cNvSpPr txBox="1"/>
          <p:nvPr>
            <p:ph type="body" idx="4294967295"/>
          </p:nvPr>
        </p:nvSpPr>
        <p:spPr>
          <a:xfrm>
            <a:off x="457200" y="1417637"/>
            <a:ext cx="8229600" cy="5080001"/>
          </a:xfrm>
          <a:prstGeom prst="rect">
            <a:avLst/>
          </a:prstGeom>
        </p:spPr>
        <p:txBody>
          <a:bodyPr>
            <a:normAutofit fontScale="100000" lnSpcReduction="0"/>
          </a:bodyPr>
          <a:lstStyle/>
          <a:p>
            <a:pPr marL="161162" indent="-161162" defTabSz="214884">
              <a:spcBef>
                <a:spcPts val="300"/>
              </a:spcBef>
              <a:defRPr sz="1504"/>
            </a:pPr>
            <a:r>
              <a:t>Karl Marx (1867), "The Secret of Primitive Capital Accumulation," Capital, Vol. 1, Part VIII, Chapters 26-32 http://tinyurl.com/dl20090112k  </a:t>
            </a:r>
          </a:p>
          <a:p>
            <a:pPr lvl="1" marL="376047" indent="-161162" defTabSz="214884">
              <a:spcBef>
                <a:spcPts val="300"/>
              </a:spcBef>
              <a:buChar char="•"/>
              <a:defRPr sz="1504"/>
            </a:pPr>
            <a:r>
              <a:t>“We have seen how money is changed into capital; how through capital surplus-value is made, and from surplus-value more capital. But the accumulation of capital presupposes surplus-value; surplus-value presupposes capitalistic production; capitalistic production presupposes the pre-existence of considerable masses of capital and of labour power in the hands of producers of commodities. The whole movement, therefore, seems to turn in a vicious circle, out of which we can only get by supposing a primitive accumulation (previous accumulation of Adam Smith) preceding capitalistic accumulation; an accumulation not the result of the capitalistic mode of production, but its starting point…”</a:t>
            </a:r>
          </a:p>
          <a:p>
            <a:pPr lvl="1" marL="376047" indent="-161162" defTabSz="214884">
              <a:spcBef>
                <a:spcPts val="300"/>
              </a:spcBef>
              <a:buChar char="•"/>
              <a:defRPr sz="1504"/>
            </a:pPr>
            <a:r>
              <a:t>“The immediate producer, the labourer, could only dispose of his own person after he had ceased to be attached to the soil… the slave, serf, or bondsman of another. To become a free seller of labour power… he must further have escaped from the regime of the guilds…. The historical movement which changes the producers into wage-workers… their emancipation from serfdom and from the fetters of the guilds… alone exists for our bourgeois historians…”</a:t>
            </a:r>
          </a:p>
          <a:p>
            <a:pPr lvl="1" marL="376047" indent="-161162" defTabSz="214884">
              <a:spcBef>
                <a:spcPts val="300"/>
              </a:spcBef>
              <a:buChar char="•"/>
              <a:defRPr sz="1504"/>
            </a:pPr>
            <a:r>
              <a:t>“But… these new freedmen… [were also] robbed of all their own means of production, and of all the guarantees of existence afforded by the old feudal arrangements. And the history of this, their expropriation, is written in the annals of mankind in letters of blood and fire…”</a:t>
            </a:r>
          </a:p>
          <a:p>
            <a:pPr marL="161162" indent="-161162" defTabSz="214884">
              <a:spcBef>
                <a:spcPts val="300"/>
              </a:spcBef>
              <a:defRPr sz="1504"/>
            </a:pPr>
            <a:r>
              <a:t>Workers </a:t>
            </a:r>
            <a:r>
              <a:rPr i="1"/>
              <a:t>must</a:t>
            </a:r>
            <a:r>
              <a:t> work for wages…</a:t>
            </a:r>
          </a:p>
          <a:p>
            <a:pPr marL="161162" indent="-161162" defTabSz="214884">
              <a:spcBef>
                <a:spcPts val="300"/>
              </a:spcBef>
              <a:defRPr sz="1504"/>
            </a:pPr>
            <a:r>
              <a:t>Capitalists </a:t>
            </a:r>
            <a:r>
              <a:rPr i="1"/>
              <a:t>must</a:t>
            </a:r>
            <a:r>
              <a:t> invest and accumulate…</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7" name="About the Course"/>
          <p:cNvSpPr txBox="1"/>
          <p:nvPr>
            <p:ph type="title" idx="4294967295"/>
          </p:nvPr>
        </p:nvSpPr>
        <p:spPr>
          <a:xfrm>
            <a:off x="277663" y="-2"/>
            <a:ext cx="8572501" cy="1267126"/>
          </a:xfrm>
          <a:prstGeom prst="rect">
            <a:avLst/>
          </a:prstGeom>
        </p:spPr>
        <p:txBody>
          <a:bodyPr lIns="45718" tIns="45718" rIns="45718" bIns="45718">
            <a:normAutofit fontScale="100000" lnSpcReduction="0"/>
          </a:bodyPr>
          <a:lstStyle>
            <a:lvl1pPr>
              <a:defRPr sz="6000">
                <a:solidFill>
                  <a:srgbClr val="000080"/>
                </a:solidFill>
                <a:latin typeface="+mj-lt"/>
                <a:ea typeface="+mj-ea"/>
                <a:cs typeface="+mj-cs"/>
                <a:sym typeface="Helvetica"/>
              </a:defRPr>
            </a:lvl1pPr>
          </a:lstStyle>
          <a:p>
            <a:pPr/>
            <a:r>
              <a:t>Railroads</a:t>
            </a:r>
          </a:p>
        </p:txBody>
      </p:sp>
      <p:sp>
        <p:nvSpPr>
          <p:cNvPr id="88" name="The long 20th century will in all likelihood be seen in the future as the watershed in human experience:…"/>
          <p:cNvSpPr txBox="1"/>
          <p:nvPr>
            <p:ph type="body" idx="4294967295"/>
          </p:nvPr>
        </p:nvSpPr>
        <p:spPr>
          <a:xfrm>
            <a:off x="277663" y="1267121"/>
            <a:ext cx="8572501" cy="4978163"/>
          </a:xfrm>
          <a:prstGeom prst="rect">
            <a:avLst/>
          </a:prstGeom>
        </p:spPr>
        <p:txBody>
          <a:bodyPr lIns="45718" tIns="45718" rIns="45718" bIns="45718">
            <a:normAutofit fontScale="100000" lnSpcReduction="0"/>
          </a:bodyPr>
          <a:lstStyle/>
          <a:p>
            <a:pPr marL="0" indent="0" defTabSz="314781">
              <a:buSzTx/>
              <a:buNone/>
              <a:defRPr b="1" sz="1615">
                <a:latin typeface="+mj-lt"/>
                <a:ea typeface="+mj-ea"/>
                <a:cs typeface="+mj-cs"/>
                <a:sym typeface="Helvetica"/>
              </a:defRPr>
            </a:pPr>
            <a:r>
              <a:t>Let’s dunk on Henry David Thoreau!”</a:t>
            </a:r>
            <a:endParaRPr>
              <a:latin typeface="Times New Roman"/>
              <a:ea typeface="Times New Roman"/>
              <a:cs typeface="Times New Roman"/>
              <a:sym typeface="Times New Roman"/>
            </a:endParaRPr>
          </a:p>
          <a:p>
            <a:pPr marL="165674" indent="-165674" defTabSz="314781">
              <a:buFontTx/>
              <a:defRPr sz="1615">
                <a:latin typeface="Times New Roman"/>
                <a:ea typeface="Times New Roman"/>
                <a:cs typeface="Times New Roman"/>
                <a:sym typeface="Times New Roman"/>
              </a:defRPr>
            </a:pPr>
            <a:r>
              <a:t>‘To make a railroad round the world.... Men have an indistinct notion that if they keep up this activity of joint stocks and spades long enough all will at length ride somewhere in next to no time and for nothing, but though a crowd rushes to the depot and the conductor shouts “All aboard!” when the smoke is blown away and the vapor condensed, it will be perceived that a few are riding, but the rest are run over—-and it will be called, and will be, “a melancholy accident”…’</a:t>
            </a:r>
          </a:p>
          <a:p>
            <a:pPr marL="165674" indent="-165674" defTabSz="314781">
              <a:buFontTx/>
              <a:defRPr sz="1615">
                <a:latin typeface="Times New Roman"/>
                <a:ea typeface="Times New Roman"/>
                <a:cs typeface="Times New Roman"/>
                <a:sym typeface="Times New Roman"/>
              </a:defRPr>
            </a:pPr>
            <a:r>
              <a:t>My ancestors had a very different view. </a:t>
            </a:r>
          </a:p>
          <a:p>
            <a:pPr marL="165674" indent="-165674" defTabSz="314781">
              <a:buFontTx/>
              <a:defRPr sz="1615">
                <a:latin typeface="Times New Roman"/>
                <a:ea typeface="Times New Roman"/>
                <a:cs typeface="Times New Roman"/>
                <a:sym typeface="Times New Roman"/>
              </a:defRPr>
            </a:pPr>
            <a:r>
              <a:t>The old rule-of-thumb before the railroad was that you simply could not transport agricultural goods more than 100 miles by land</a:t>
            </a:r>
          </a:p>
          <a:p>
            <a:pPr lvl="1" marL="427992" indent="-165674" defTabSz="314781">
              <a:buFontTx/>
              <a:buChar char="•"/>
              <a:defRPr sz="1615">
                <a:latin typeface="Times New Roman"/>
                <a:ea typeface="Times New Roman"/>
                <a:cs typeface="Times New Roman"/>
                <a:sym typeface="Times New Roman"/>
              </a:defRPr>
            </a:pPr>
            <a:r>
              <a:t>By that time what the horses or oxen would have eaten was as much as they could pull.</a:t>
            </a:r>
          </a:p>
          <a:p>
            <a:pPr marL="165674" indent="-165674" defTabSz="314781">
              <a:buFontTx/>
              <a:defRPr sz="1615">
                <a:latin typeface="Times New Roman"/>
                <a:ea typeface="Times New Roman"/>
                <a:cs typeface="Times New Roman"/>
                <a:sym typeface="Times New Roman"/>
              </a:defRPr>
            </a:pPr>
            <a:r>
              <a:t>For Thoreau the fact that it took him a day to walk or ride into Boston was a benefit—part of living deliberately.</a:t>
            </a:r>
          </a:p>
          <a:p>
            <a:pPr marL="165674" indent="-165674" defTabSz="314781">
              <a:buFontTx/>
              <a:defRPr sz="1615">
                <a:latin typeface="Times New Roman"/>
                <a:ea typeface="Times New Roman"/>
                <a:cs typeface="Times New Roman"/>
                <a:sym typeface="Times New Roman"/>
              </a:defRPr>
            </a:pPr>
            <a:r>
              <a:t>But that one would seek to live deliberately above all else is the point of view of a rich guy</a:t>
            </a:r>
          </a:p>
          <a:p>
            <a:pPr lvl="1" marL="427992" indent="-165674" defTabSz="314781">
              <a:buFontTx/>
              <a:buChar char="•"/>
              <a:defRPr sz="1615">
                <a:latin typeface="Times New Roman"/>
                <a:ea typeface="Times New Roman"/>
                <a:cs typeface="Times New Roman"/>
                <a:sym typeface="Times New Roman"/>
              </a:defRPr>
            </a:pPr>
            <a:r>
              <a:t>Or at least of a guy without a family to care for.</a:t>
            </a:r>
          </a:p>
          <a:p>
            <a:pPr marL="165674" indent="-165674" defTabSz="314781">
              <a:buFontTx/>
              <a:defRPr sz="1615">
                <a:latin typeface="Times New Roman"/>
                <a:ea typeface="Times New Roman"/>
                <a:cs typeface="Times New Roman"/>
                <a:sym typeface="Times New Roman"/>
              </a:defRPr>
            </a:pPr>
            <a:r>
              <a:t>The railroad made a big difference for all those who did not live near navigable waterways. </a:t>
            </a:r>
          </a:p>
          <a:p>
            <a:pPr marL="165674" indent="-165674" defTabSz="314781">
              <a:buFontTx/>
              <a:defRPr sz="1615">
                <a:latin typeface="Times New Roman"/>
                <a:ea typeface="Times New Roman"/>
                <a:cs typeface="Times New Roman"/>
                <a:sym typeface="Times New Roman"/>
              </a:defRPr>
            </a:pPr>
            <a:r>
              <a:t>But the true revolution in transportation—the one that mattered for nearly everyone—came not in the 1830s with the railroad, but rather later, with the iron-hulled ocean-going coal-fired steamship.</a:t>
            </a:r>
          </a:p>
        </p:txBody>
      </p:sp>
      <p:sp>
        <p:nvSpPr>
          <p:cNvPr id="89" name="2:00"/>
          <p:cNvSpPr txBox="1"/>
          <p:nvPr/>
        </p:nvSpPr>
        <p:spPr>
          <a:xfrm>
            <a:off x="712710" y="6487159"/>
            <a:ext cx="512897"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2:00</a:t>
            </a:r>
          </a:p>
        </p:txBody>
      </p:sp>
      <p:pic>
        <p:nvPicPr>
          <p:cNvPr id="90"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1" y="6155745"/>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21161666" fill="hold"/>
                                        <p:tgtEl>
                                          <p:spTgt spid="90"/>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90"/>
                </p:tgtEl>
              </p:cMediaNode>
            </p:audio>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3" name="Karl Marx &amp; Friedrich Engels"/>
          <p:cNvSpPr txBox="1"/>
          <p:nvPr>
            <p:ph type="title" idx="4294967295"/>
          </p:nvPr>
        </p:nvSpPr>
        <p:spPr>
          <a:xfrm>
            <a:off x="457200" y="-1"/>
            <a:ext cx="8255000" cy="1270001"/>
          </a:xfrm>
          <a:prstGeom prst="rect">
            <a:avLst/>
          </a:prstGeom>
        </p:spPr>
        <p:txBody>
          <a:bodyPr>
            <a:normAutofit fontScale="100000" lnSpcReduction="0"/>
          </a:bodyPr>
          <a:lstStyle>
            <a:lvl1pPr defTabSz="416052">
              <a:defRPr sz="5460"/>
            </a:lvl1pPr>
          </a:lstStyle>
          <a:p>
            <a:pPr/>
            <a:r>
              <a:t>Karl Marx &amp; Friedrich Engels</a:t>
            </a:r>
          </a:p>
        </p:txBody>
      </p:sp>
      <p:sp>
        <p:nvSpPr>
          <p:cNvPr id="494" name="9:50-9:55"/>
          <p:cNvSpPr txBox="1"/>
          <p:nvPr/>
        </p:nvSpPr>
        <p:spPr>
          <a:xfrm>
            <a:off x="-1" y="6487159"/>
            <a:ext cx="1620925" cy="3484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Times New Roman"/>
                <a:ea typeface="Times New Roman"/>
                <a:cs typeface="Times New Roman"/>
                <a:sym typeface="Times New Roman"/>
              </a:defRPr>
            </a:lvl1pPr>
          </a:lstStyle>
          <a:p>
            <a:pPr/>
            <a:r>
              <a:t>9:50-9:55</a:t>
            </a:r>
          </a:p>
        </p:txBody>
      </p:sp>
      <p:sp>
        <p:nvSpPr>
          <p:cNvPr id="495" name="Paean to the Bourgeoisie:…"/>
          <p:cNvSpPr txBox="1"/>
          <p:nvPr>
            <p:ph type="body" sz="half" idx="4294967295"/>
          </p:nvPr>
        </p:nvSpPr>
        <p:spPr>
          <a:xfrm>
            <a:off x="457200" y="1270000"/>
            <a:ext cx="4045250" cy="5217160"/>
          </a:xfrm>
          <a:prstGeom prst="rect">
            <a:avLst/>
          </a:prstGeom>
        </p:spPr>
        <p:txBody>
          <a:bodyPr>
            <a:normAutofit fontScale="100000" lnSpcReduction="0"/>
          </a:bodyPr>
          <a:lstStyle/>
          <a:p>
            <a:pPr marL="0" indent="0">
              <a:spcBef>
                <a:spcPts val="1200"/>
              </a:spcBef>
              <a:buSzTx/>
              <a:buFontTx/>
              <a:buNone/>
              <a:defRPr b="1" sz="2400">
                <a:latin typeface="+mj-lt"/>
                <a:ea typeface="+mj-ea"/>
                <a:cs typeface="+mj-cs"/>
                <a:sym typeface="Helvetica"/>
              </a:defRPr>
            </a:pPr>
            <a:r>
              <a:t>Paean to the </a:t>
            </a:r>
            <a:r>
              <a:rPr i="1"/>
              <a:t>Bourgeoisie</a:t>
            </a:r>
            <a:r>
              <a:t>:</a:t>
            </a:r>
          </a:p>
          <a:p>
            <a:pPr marL="240631" indent="-240631">
              <a:spcBef>
                <a:spcPts val="1200"/>
              </a:spcBef>
              <a:buFontTx/>
              <a:defRPr sz="2400">
                <a:latin typeface="Times New Roman"/>
                <a:ea typeface="Times New Roman"/>
                <a:cs typeface="Times New Roman"/>
                <a:sym typeface="Times New Roman"/>
              </a:defRPr>
            </a:pPr>
            <a:r>
              <a:t>“The bourgeoisie cannot exist without constantly revolutionising the instruments of production, and thereby the relations of production, and with them the whole relations of society. Conservation of the old modes of production in unaltered form, was, on the contrary, the first condition of existence for all earlier industrial classes…”</a:t>
            </a:r>
          </a:p>
        </p:txBody>
      </p:sp>
      <p:pic>
        <p:nvPicPr>
          <p:cNvPr id="496" name="Image" descr="Image"/>
          <p:cNvPicPr>
            <a:picLocks noChangeAspect="1"/>
          </p:cNvPicPr>
          <p:nvPr/>
        </p:nvPicPr>
        <p:blipFill>
          <a:blip r:embed="rId2">
            <a:extLst/>
          </a:blip>
          <a:stretch>
            <a:fillRect/>
          </a:stretch>
        </p:blipFill>
        <p:spPr>
          <a:xfrm>
            <a:off x="4502449" y="1267122"/>
            <a:ext cx="4347715" cy="4530009"/>
          </a:xfrm>
          <a:prstGeom prst="rect">
            <a:avLst/>
          </a:prstGeom>
          <a:ln w="12700">
            <a:miter lim="400000"/>
          </a:ln>
        </p:spPr>
      </p:pic>
    </p:spTree>
  </p:cSld>
  <p:clrMapOvr>
    <a:masterClrMapping/>
  </p:clrMapOvr>
  <p:transition xmlns:p14="http://schemas.microsoft.com/office/powerpoint/2010/main" spd="med" advClick="1"/>
</p:sld>
</file>

<file path=ppt/slides/slide9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8" name="Paean to the Bourgeosie II"/>
          <p:cNvSpPr txBox="1"/>
          <p:nvPr>
            <p:ph type="title" idx="4294967295"/>
          </p:nvPr>
        </p:nvSpPr>
        <p:spPr>
          <a:xfrm>
            <a:off x="457200" y="-1"/>
            <a:ext cx="8255000" cy="1270001"/>
          </a:xfrm>
          <a:prstGeom prst="rect">
            <a:avLst/>
          </a:prstGeom>
        </p:spPr>
        <p:txBody>
          <a:bodyPr>
            <a:normAutofit fontScale="100000" lnSpcReduction="0"/>
          </a:bodyPr>
          <a:lstStyle>
            <a:lvl1pPr defTabSz="448055">
              <a:defRPr sz="5880">
                <a:solidFill>
                  <a:srgbClr val="000080"/>
                </a:solidFill>
              </a:defRPr>
            </a:lvl1pPr>
          </a:lstStyle>
          <a:p>
            <a:pPr/>
            <a:r>
              <a:t>Paean to the Bourgeosie II</a:t>
            </a:r>
          </a:p>
        </p:txBody>
      </p:sp>
      <p:sp>
        <p:nvSpPr>
          <p:cNvPr id="499" name="Revolutionary Change and Unveiling:…"/>
          <p:cNvSpPr txBox="1"/>
          <p:nvPr>
            <p:ph type="body" sz="half" idx="4294967295"/>
          </p:nvPr>
        </p:nvSpPr>
        <p:spPr>
          <a:xfrm>
            <a:off x="457200" y="1270000"/>
            <a:ext cx="3410436" cy="5397500"/>
          </a:xfrm>
          <a:prstGeom prst="rect">
            <a:avLst/>
          </a:prstGeom>
        </p:spPr>
        <p:txBody>
          <a:bodyPr>
            <a:normAutofit fontScale="100000" lnSpcReduction="0"/>
          </a:bodyPr>
          <a:lstStyle/>
          <a:p>
            <a:pPr marL="0" indent="0" defTabSz="288036">
              <a:buSzTx/>
              <a:buFontTx/>
              <a:buNone/>
              <a:defRPr b="1" sz="1890">
                <a:latin typeface="+mj-lt"/>
                <a:ea typeface="+mj-ea"/>
                <a:cs typeface="+mj-cs"/>
                <a:sym typeface="Helvetica"/>
              </a:defRPr>
            </a:pPr>
            <a:r>
              <a:t>Revolutionary Change and Unveiling:</a:t>
            </a:r>
          </a:p>
          <a:p>
            <a:pPr marL="216026" indent="-216026" defTabSz="288036">
              <a:defRPr sz="1512">
                <a:latin typeface="Times New Roman"/>
                <a:ea typeface="Times New Roman"/>
                <a:cs typeface="Times New Roman"/>
                <a:sym typeface="Times New Roman"/>
              </a:defRPr>
            </a:pPr>
            <a:r>
              <a:t>“Constant revolutionising of production, </a:t>
            </a:r>
          </a:p>
          <a:p>
            <a:pPr marL="216026" indent="-216026" defTabSz="288036">
              <a:defRPr sz="1512">
                <a:latin typeface="Times New Roman"/>
                <a:ea typeface="Times New Roman"/>
                <a:cs typeface="Times New Roman"/>
                <a:sym typeface="Times New Roman"/>
              </a:defRPr>
            </a:pPr>
            <a:r>
              <a:t>“uninterrupted disturbance of all social conditions, </a:t>
            </a:r>
          </a:p>
          <a:p>
            <a:pPr marL="216026" indent="-216026" defTabSz="288036">
              <a:defRPr sz="1512">
                <a:latin typeface="Times New Roman"/>
                <a:ea typeface="Times New Roman"/>
                <a:cs typeface="Times New Roman"/>
                <a:sym typeface="Times New Roman"/>
              </a:defRPr>
            </a:pPr>
            <a:r>
              <a:t>“everlasting uncertainty and agitation distinguish the bourgeois epoch from all earlier ones. </a:t>
            </a:r>
          </a:p>
          <a:p>
            <a:pPr marL="216026" indent="-216026" defTabSz="288036">
              <a:defRPr sz="1512">
                <a:latin typeface="Times New Roman"/>
                <a:ea typeface="Times New Roman"/>
                <a:cs typeface="Times New Roman"/>
                <a:sym typeface="Times New Roman"/>
              </a:defRPr>
            </a:pPr>
            <a:r>
              <a:t>“All fixed, fast-frozen relations, with their train of ancient and venerable prejudices and opinions, are swept away, </a:t>
            </a:r>
          </a:p>
          <a:p>
            <a:pPr marL="216026" indent="-216026" defTabSz="288036">
              <a:defRPr sz="1512">
                <a:latin typeface="Times New Roman"/>
                <a:ea typeface="Times New Roman"/>
                <a:cs typeface="Times New Roman"/>
                <a:sym typeface="Times New Roman"/>
              </a:defRPr>
            </a:pPr>
            <a:r>
              <a:t>“all new-formed ones become antiquated before they can ossify. </a:t>
            </a:r>
          </a:p>
          <a:p>
            <a:pPr marL="216026" indent="-216026" defTabSz="288036">
              <a:defRPr sz="1512">
                <a:latin typeface="Times New Roman"/>
                <a:ea typeface="Times New Roman"/>
                <a:cs typeface="Times New Roman"/>
                <a:sym typeface="Times New Roman"/>
              </a:defRPr>
            </a:pPr>
            <a:r>
              <a:t>“All that is solid melts into air, </a:t>
            </a:r>
          </a:p>
          <a:p>
            <a:pPr marL="216026" indent="-216026" defTabSz="288036">
              <a:defRPr sz="1512">
                <a:latin typeface="Times New Roman"/>
                <a:ea typeface="Times New Roman"/>
                <a:cs typeface="Times New Roman"/>
                <a:sym typeface="Times New Roman"/>
              </a:defRPr>
            </a:pPr>
            <a:r>
              <a:t>“all that is holy is profaned, and </a:t>
            </a:r>
          </a:p>
          <a:p>
            <a:pPr marL="216026" indent="-216026" defTabSz="288036">
              <a:defRPr sz="1512">
                <a:latin typeface="Times New Roman"/>
                <a:ea typeface="Times New Roman"/>
                <a:cs typeface="Times New Roman"/>
                <a:sym typeface="Times New Roman"/>
              </a:defRPr>
            </a:pPr>
            <a:r>
              <a:t>“man is at last compelled to face with sober senses his real conditions of life, and his relations with his kind…</a:t>
            </a:r>
          </a:p>
        </p:txBody>
      </p:sp>
      <p:sp>
        <p:nvSpPr>
          <p:cNvPr id="500" name="9:50-9:55"/>
          <p:cNvSpPr txBox="1"/>
          <p:nvPr/>
        </p:nvSpPr>
        <p:spPr>
          <a:xfrm>
            <a:off x="-1" y="6487159"/>
            <a:ext cx="1620925" cy="3484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Times New Roman"/>
                <a:ea typeface="Times New Roman"/>
                <a:cs typeface="Times New Roman"/>
                <a:sym typeface="Times New Roman"/>
              </a:defRPr>
            </a:lvl1pPr>
          </a:lstStyle>
          <a:p>
            <a:pPr/>
            <a:r>
              <a:t>9:50-9:55</a:t>
            </a:r>
          </a:p>
        </p:txBody>
      </p:sp>
      <p:pic>
        <p:nvPicPr>
          <p:cNvPr id="501" name="Image" descr="Image"/>
          <p:cNvPicPr>
            <a:picLocks noChangeAspect="1"/>
          </p:cNvPicPr>
          <p:nvPr/>
        </p:nvPicPr>
        <p:blipFill>
          <a:blip r:embed="rId2">
            <a:extLst/>
          </a:blip>
          <a:stretch>
            <a:fillRect/>
          </a:stretch>
        </p:blipFill>
        <p:spPr>
          <a:xfrm>
            <a:off x="4502449" y="1267122"/>
            <a:ext cx="4347715" cy="4530009"/>
          </a:xfrm>
          <a:prstGeom prst="rect">
            <a:avLst/>
          </a:prstGeom>
          <a:ln w="12700">
            <a:miter lim="400000"/>
          </a:ln>
        </p:spPr>
      </p:pic>
    </p:spTree>
  </p:cSld>
  <p:clrMapOvr>
    <a:masterClrMapping/>
  </p:clrMapOvr>
  <p:transition xmlns:p14="http://schemas.microsoft.com/office/powerpoint/2010/main" spd="med" advClick="1"/>
</p:sld>
</file>

<file path=ppt/slides/slide9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03" name="Paean to the Bourgeosie III"/>
          <p:cNvSpPr txBox="1"/>
          <p:nvPr>
            <p:ph type="title" idx="4294967295"/>
          </p:nvPr>
        </p:nvSpPr>
        <p:spPr>
          <a:xfrm>
            <a:off x="457200" y="-1"/>
            <a:ext cx="8255000" cy="1270001"/>
          </a:xfrm>
          <a:prstGeom prst="rect">
            <a:avLst/>
          </a:prstGeom>
        </p:spPr>
        <p:txBody>
          <a:bodyPr>
            <a:normAutofit fontScale="100000" lnSpcReduction="0"/>
          </a:bodyPr>
          <a:lstStyle>
            <a:lvl1pPr defTabSz="438911">
              <a:defRPr sz="5760">
                <a:solidFill>
                  <a:srgbClr val="000080"/>
                </a:solidFill>
              </a:defRPr>
            </a:lvl1pPr>
          </a:lstStyle>
          <a:p>
            <a:pPr/>
            <a:r>
              <a:t>Paean to the Bourgeosie III</a:t>
            </a:r>
          </a:p>
        </p:txBody>
      </p:sp>
      <p:sp>
        <p:nvSpPr>
          <p:cNvPr id="504" name="Globalization:…"/>
          <p:cNvSpPr txBox="1"/>
          <p:nvPr>
            <p:ph type="body" sz="half" idx="4294967295"/>
          </p:nvPr>
        </p:nvSpPr>
        <p:spPr>
          <a:xfrm>
            <a:off x="457200" y="1270000"/>
            <a:ext cx="3410436" cy="5397500"/>
          </a:xfrm>
          <a:prstGeom prst="rect">
            <a:avLst/>
          </a:prstGeom>
        </p:spPr>
        <p:txBody>
          <a:bodyPr>
            <a:normAutofit fontScale="100000" lnSpcReduction="0"/>
          </a:bodyPr>
          <a:lstStyle/>
          <a:p>
            <a:pPr marL="0" indent="0" defTabSz="306324">
              <a:spcBef>
                <a:spcPts val="800"/>
              </a:spcBef>
              <a:buSzTx/>
              <a:buFontTx/>
              <a:buNone/>
              <a:defRPr b="1" sz="2010">
                <a:latin typeface="+mj-lt"/>
                <a:ea typeface="+mj-ea"/>
                <a:cs typeface="+mj-cs"/>
                <a:sym typeface="Helvetica"/>
              </a:defRPr>
            </a:pPr>
            <a:r>
              <a:t>Globalization:</a:t>
            </a:r>
          </a:p>
          <a:p>
            <a:pPr marL="229742" indent="-229742" defTabSz="306324">
              <a:spcBef>
                <a:spcPts val="800"/>
              </a:spcBef>
              <a:defRPr sz="1608">
                <a:latin typeface="Times New Roman"/>
                <a:ea typeface="Times New Roman"/>
                <a:cs typeface="Times New Roman"/>
                <a:sym typeface="Times New Roman"/>
              </a:defRPr>
            </a:pPr>
            <a:r>
              <a:t>“The bourgeoisie has subjected the country to the rule of the towns. </a:t>
            </a:r>
          </a:p>
          <a:p>
            <a:pPr marL="229742" indent="-229742" defTabSz="306324">
              <a:spcBef>
                <a:spcPts val="800"/>
              </a:spcBef>
              <a:defRPr sz="1608">
                <a:latin typeface="Times New Roman"/>
                <a:ea typeface="Times New Roman"/>
                <a:cs typeface="Times New Roman"/>
                <a:sym typeface="Times New Roman"/>
              </a:defRPr>
            </a:pPr>
            <a:r>
              <a:t>“It has created enormous cities, </a:t>
            </a:r>
          </a:p>
          <a:p>
            <a:pPr marL="229742" indent="-229742" defTabSz="306324">
              <a:spcBef>
                <a:spcPts val="800"/>
              </a:spcBef>
              <a:defRPr sz="1608">
                <a:latin typeface="Times New Roman"/>
                <a:ea typeface="Times New Roman"/>
                <a:cs typeface="Times New Roman"/>
                <a:sym typeface="Times New Roman"/>
              </a:defRPr>
            </a:pPr>
            <a:r>
              <a:t>“has greatly increased the urban population as compared with the rural, and </a:t>
            </a:r>
          </a:p>
          <a:p>
            <a:pPr marL="229742" indent="-229742" defTabSz="306324">
              <a:spcBef>
                <a:spcPts val="800"/>
              </a:spcBef>
              <a:defRPr sz="1608">
                <a:latin typeface="Times New Roman"/>
                <a:ea typeface="Times New Roman"/>
                <a:cs typeface="Times New Roman"/>
                <a:sym typeface="Times New Roman"/>
              </a:defRPr>
            </a:pPr>
            <a:r>
              <a:t>“has thus rescued a considerable part of the population from the idiocy of rural life. </a:t>
            </a:r>
          </a:p>
          <a:p>
            <a:pPr marL="229742" indent="-229742" defTabSz="306324">
              <a:spcBef>
                <a:spcPts val="800"/>
              </a:spcBef>
              <a:defRPr sz="1608">
                <a:latin typeface="Times New Roman"/>
                <a:ea typeface="Times New Roman"/>
                <a:cs typeface="Times New Roman"/>
                <a:sym typeface="Times New Roman"/>
              </a:defRPr>
            </a:pPr>
            <a:r>
              <a:t>“Just as it has made the country dependent on the towns, </a:t>
            </a:r>
          </a:p>
          <a:p>
            <a:pPr marL="229742" indent="-229742" defTabSz="306324">
              <a:spcBef>
                <a:spcPts val="800"/>
              </a:spcBef>
              <a:defRPr sz="1608">
                <a:latin typeface="Times New Roman"/>
                <a:ea typeface="Times New Roman"/>
                <a:cs typeface="Times New Roman"/>
                <a:sym typeface="Times New Roman"/>
              </a:defRPr>
            </a:pPr>
            <a:r>
              <a:t>“so it has made barbarian and semi-barbarian countries dependent on the civilised ones, </a:t>
            </a:r>
          </a:p>
          <a:p>
            <a:pPr marL="229742" indent="-229742" defTabSz="306324">
              <a:spcBef>
                <a:spcPts val="800"/>
              </a:spcBef>
              <a:defRPr sz="1608">
                <a:latin typeface="Times New Roman"/>
                <a:ea typeface="Times New Roman"/>
                <a:cs typeface="Times New Roman"/>
                <a:sym typeface="Times New Roman"/>
              </a:defRPr>
            </a:pPr>
            <a:r>
              <a:t>“nations of peasants on nations of bourgeois, </a:t>
            </a:r>
          </a:p>
          <a:p>
            <a:pPr marL="229742" indent="-229742" defTabSz="306324">
              <a:spcBef>
                <a:spcPts val="800"/>
              </a:spcBef>
              <a:defRPr sz="1608">
                <a:latin typeface="Times New Roman"/>
                <a:ea typeface="Times New Roman"/>
                <a:cs typeface="Times New Roman"/>
                <a:sym typeface="Times New Roman"/>
              </a:defRPr>
            </a:pPr>
            <a:r>
              <a:t>“the East on the West…</a:t>
            </a:r>
          </a:p>
        </p:txBody>
      </p:sp>
      <p:sp>
        <p:nvSpPr>
          <p:cNvPr id="505" name="9:50-9:55"/>
          <p:cNvSpPr txBox="1"/>
          <p:nvPr/>
        </p:nvSpPr>
        <p:spPr>
          <a:xfrm>
            <a:off x="-1" y="6487159"/>
            <a:ext cx="1620925" cy="3484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Times New Roman"/>
                <a:ea typeface="Times New Roman"/>
                <a:cs typeface="Times New Roman"/>
                <a:sym typeface="Times New Roman"/>
              </a:defRPr>
            </a:lvl1pPr>
          </a:lstStyle>
          <a:p>
            <a:pPr/>
            <a:r>
              <a:t>9:50-9:55</a:t>
            </a:r>
          </a:p>
        </p:txBody>
      </p:sp>
      <p:pic>
        <p:nvPicPr>
          <p:cNvPr id="506" name="Image" descr="Image"/>
          <p:cNvPicPr>
            <a:picLocks noChangeAspect="1"/>
          </p:cNvPicPr>
          <p:nvPr/>
        </p:nvPicPr>
        <p:blipFill>
          <a:blip r:embed="rId2">
            <a:extLst/>
          </a:blip>
          <a:stretch>
            <a:fillRect/>
          </a:stretch>
        </p:blipFill>
        <p:spPr>
          <a:xfrm>
            <a:off x="4502449" y="1267122"/>
            <a:ext cx="4347715" cy="4530009"/>
          </a:xfrm>
          <a:prstGeom prst="rect">
            <a:avLst/>
          </a:prstGeom>
          <a:ln w="12700">
            <a:miter lim="400000"/>
          </a:ln>
        </p:spPr>
      </p:pic>
    </p:spTree>
  </p:cSld>
  <p:clrMapOvr>
    <a:masterClrMapping/>
  </p:clrMapOvr>
  <p:transition xmlns:p14="http://schemas.microsoft.com/office/powerpoint/2010/main" spd="med" advClick="1"/>
</p:sld>
</file>

<file path=ppt/slides/slide9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08" name="Karl Marx: Capital: Part VII: The Accumulation of Capital"/>
          <p:cNvSpPr txBox="1"/>
          <p:nvPr>
            <p:ph type="title" idx="4294967295"/>
          </p:nvPr>
        </p:nvSpPr>
        <p:spPr>
          <a:xfrm>
            <a:off x="277663" y="-1"/>
            <a:ext cx="8572501" cy="1267124"/>
          </a:xfrm>
          <a:prstGeom prst="rect">
            <a:avLst/>
          </a:prstGeom>
        </p:spPr>
        <p:txBody>
          <a:bodyPr>
            <a:normAutofit fontScale="100000" lnSpcReduction="0"/>
          </a:bodyPr>
          <a:lstStyle>
            <a:lvl1pPr defTabSz="288036">
              <a:defRPr sz="3780">
                <a:latin typeface="+mj-lt"/>
                <a:ea typeface="+mj-ea"/>
                <a:cs typeface="+mj-cs"/>
                <a:sym typeface="Helvetica"/>
              </a:defRPr>
            </a:lvl1pPr>
          </a:lstStyle>
          <a:p>
            <a:pPr/>
            <a:r>
              <a:t>Karl Marx: Capital: Part VII: The Accumulation of Capital</a:t>
            </a:r>
          </a:p>
        </p:txBody>
      </p:sp>
      <p:sp>
        <p:nvSpPr>
          <p:cNvPr id="509" name="This is where the book starts to sing—to me. What I got out of chapter 23:…"/>
          <p:cNvSpPr txBox="1"/>
          <p:nvPr>
            <p:ph type="body" idx="4294967295"/>
          </p:nvPr>
        </p:nvSpPr>
        <p:spPr>
          <a:xfrm>
            <a:off x="277663" y="1267122"/>
            <a:ext cx="8572501" cy="5397501"/>
          </a:xfrm>
          <a:prstGeom prst="rect">
            <a:avLst/>
          </a:prstGeom>
        </p:spPr>
        <p:txBody>
          <a:bodyPr>
            <a:normAutofit fontScale="100000" lnSpcReduction="0"/>
          </a:bodyPr>
          <a:lstStyle/>
          <a:p>
            <a:pPr marL="0" indent="0" defTabSz="402336">
              <a:spcBef>
                <a:spcPts val="1000"/>
              </a:spcBef>
              <a:buSzTx/>
              <a:buFontTx/>
              <a:buNone/>
              <a:defRPr sz="2112">
                <a:latin typeface="Times New Roman"/>
                <a:ea typeface="Times New Roman"/>
                <a:cs typeface="Times New Roman"/>
                <a:sym typeface="Times New Roman"/>
              </a:defRPr>
            </a:pPr>
            <a:r>
              <a:t>This is where the book starts to sing—to me. What I got out of chapter 23:</a:t>
            </a:r>
          </a:p>
          <a:p>
            <a:pPr marL="211755" indent="-211755" defTabSz="402336">
              <a:spcBef>
                <a:spcPts val="1000"/>
              </a:spcBef>
              <a:buFontTx/>
              <a:defRPr sz="2112">
                <a:latin typeface="Times New Roman"/>
                <a:ea typeface="Times New Roman"/>
                <a:cs typeface="Times New Roman"/>
                <a:sym typeface="Times New Roman"/>
              </a:defRPr>
            </a:pPr>
            <a:r>
              <a:t>To quote from the </a:t>
            </a:r>
            <a:r>
              <a:rPr i="1"/>
              <a:t>Communist Manifesto</a:t>
            </a:r>
            <a:r>
              <a:t>, “the executive of the modern state is a committee for managing the affairs of the </a:t>
            </a:r>
            <a:r>
              <a:rPr i="1"/>
              <a:t>business class</a:t>
            </a:r>
            <a:r>
              <a:t>.” Wealth speaks loudly, and influences the government to arrange things for the convenience of wealth—to keep wages low, and workers available. Marx quotes a protest from </a:t>
            </a:r>
            <a:r>
              <a:rPr i="1"/>
              <a:t>The Times</a:t>
            </a:r>
            <a:r>
              <a:t> of London against the demands of capital in 1863:</a:t>
            </a:r>
          </a:p>
          <a:p>
            <a:pPr lvl="1" marL="547035" indent="-211755" defTabSz="402336">
              <a:spcBef>
                <a:spcPts val="1000"/>
              </a:spcBef>
              <a:buFontTx/>
              <a:buChar char="•"/>
              <a:defRPr sz="2112">
                <a:latin typeface="Times New Roman"/>
                <a:ea typeface="Times New Roman"/>
                <a:cs typeface="Times New Roman"/>
                <a:sym typeface="Times New Roman"/>
              </a:defRPr>
            </a:pPr>
            <a:r>
              <a:t>“Mr. Edmund Potter is so impressed with the exceptional and supreme importance of the cotton masters that, in order to preserve this class and perpetuate their profession, he would keep half a million of the labouring class confined in a great moral workhouse against their will.… We must confess that we do not think it ‘worth while,’ or even possible, to keep the human machinery in order—that is to shut it up and keep it oiled till it is wanted. Human machinery will rust under inaction, oil and rub it as you may. Moreover, the human machinery will, as we have just seen, get the steam up of its own accord, and burst or run amuck…”</a:t>
            </a:r>
          </a:p>
        </p:txBody>
      </p:sp>
    </p:spTree>
  </p:cSld>
  <p:clrMapOvr>
    <a:masterClrMapping/>
  </p:clrMapOvr>
  <p:transition xmlns:p14="http://schemas.microsoft.com/office/powerpoint/2010/main" spd="med" advClick="1"/>
</p:sld>
</file>

<file path=ppt/slides/slide9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11" name="“Alienation”"/>
          <p:cNvSpPr txBox="1"/>
          <p:nvPr>
            <p:ph type="title" idx="4294967295"/>
          </p:nvPr>
        </p:nvSpPr>
        <p:spPr>
          <a:xfrm>
            <a:off x="277663" y="-1"/>
            <a:ext cx="8572501" cy="1267124"/>
          </a:xfrm>
          <a:prstGeom prst="rect">
            <a:avLst/>
          </a:prstGeom>
        </p:spPr>
        <p:txBody>
          <a:bodyPr>
            <a:normAutofit fontScale="100000" lnSpcReduction="0"/>
          </a:bodyPr>
          <a:lstStyle>
            <a:lvl1pPr>
              <a:defRPr sz="6000">
                <a:latin typeface="+mj-lt"/>
                <a:ea typeface="+mj-ea"/>
                <a:cs typeface="+mj-cs"/>
                <a:sym typeface="Helvetica"/>
              </a:defRPr>
            </a:lvl1pPr>
          </a:lstStyle>
          <a:p>
            <a:pPr/>
            <a:r>
              <a:t>“Alienation”</a:t>
            </a:r>
          </a:p>
        </p:txBody>
      </p:sp>
      <p:sp>
        <p:nvSpPr>
          <p:cNvPr id="512" name="Capital is made up of what the workers produce:…"/>
          <p:cNvSpPr txBox="1"/>
          <p:nvPr>
            <p:ph type="body" idx="4294967295"/>
          </p:nvPr>
        </p:nvSpPr>
        <p:spPr>
          <a:xfrm>
            <a:off x="277663" y="1267122"/>
            <a:ext cx="8572501" cy="5242449"/>
          </a:xfrm>
          <a:prstGeom prst="rect">
            <a:avLst/>
          </a:prstGeom>
        </p:spPr>
        <p:txBody>
          <a:bodyPr>
            <a:normAutofit fontScale="100000" lnSpcReduction="0"/>
          </a:bodyPr>
          <a:lstStyle/>
          <a:p>
            <a:pPr marL="0" indent="0" defTabSz="379475">
              <a:spcBef>
                <a:spcPts val="900"/>
              </a:spcBef>
              <a:buSzTx/>
              <a:buFontTx/>
              <a:buNone/>
              <a:defRPr sz="1992">
                <a:latin typeface="Times New Roman"/>
                <a:ea typeface="Times New Roman"/>
                <a:cs typeface="Times New Roman"/>
                <a:sym typeface="Times New Roman"/>
              </a:defRPr>
            </a:pPr>
            <a:r>
              <a:t>Capital is made up of what the workers produce:</a:t>
            </a:r>
          </a:p>
          <a:p>
            <a:pPr marL="199724" indent="-199724" defTabSz="379475">
              <a:spcBef>
                <a:spcPts val="900"/>
              </a:spcBef>
              <a:buFontTx/>
              <a:defRPr sz="1992">
                <a:latin typeface="Times New Roman"/>
                <a:ea typeface="Times New Roman"/>
                <a:cs typeface="Times New Roman"/>
                <a:sym typeface="Times New Roman"/>
              </a:defRPr>
            </a:pPr>
            <a:r>
              <a:t>But what the workers produce then does not advance their interests or make them happy…</a:t>
            </a:r>
          </a:p>
          <a:p>
            <a:pPr marL="199724" indent="-199724" defTabSz="379475">
              <a:spcBef>
                <a:spcPts val="900"/>
              </a:spcBef>
              <a:buFontTx/>
              <a:defRPr sz="1992">
                <a:latin typeface="Times New Roman"/>
                <a:ea typeface="Times New Roman"/>
                <a:cs typeface="Times New Roman"/>
                <a:sym typeface="Times New Roman"/>
              </a:defRPr>
            </a:pPr>
            <a:r>
              <a:t>Instead, what the workers have produced somehow escapes from human control…</a:t>
            </a:r>
          </a:p>
          <a:p>
            <a:pPr marL="199724" indent="-199724" defTabSz="379475">
              <a:spcBef>
                <a:spcPts val="900"/>
              </a:spcBef>
              <a:buFontTx/>
              <a:defRPr sz="1992">
                <a:latin typeface="Times New Roman"/>
                <a:ea typeface="Times New Roman"/>
                <a:cs typeface="Times New Roman"/>
                <a:sym typeface="Times New Roman"/>
              </a:defRPr>
            </a:pPr>
            <a:r>
              <a:t>It then imposes itself on people, and bosses them around…</a:t>
            </a:r>
          </a:p>
          <a:p>
            <a:pPr marL="199724" indent="-199724" defTabSz="379475">
              <a:spcBef>
                <a:spcPts val="900"/>
              </a:spcBef>
              <a:buFontTx/>
              <a:defRPr sz="1992">
                <a:latin typeface="Times New Roman"/>
                <a:ea typeface="Times New Roman"/>
                <a:cs typeface="Times New Roman"/>
                <a:sym typeface="Times New Roman"/>
              </a:defRPr>
            </a:pPr>
            <a:r>
              <a:t>Note: it’s not that capital transfers human freedom and flourishing from the workers to the capitalists:</a:t>
            </a:r>
          </a:p>
          <a:p>
            <a:pPr lvl="1" marL="515954" indent="-199724" defTabSz="379475">
              <a:spcBef>
                <a:spcPts val="900"/>
              </a:spcBef>
              <a:buFontTx/>
              <a:buChar char="•"/>
              <a:defRPr sz="1992">
                <a:latin typeface="Times New Roman"/>
                <a:ea typeface="Times New Roman"/>
                <a:cs typeface="Times New Roman"/>
                <a:sym typeface="Times New Roman"/>
              </a:defRPr>
            </a:pPr>
            <a:r>
              <a:t>The capitalists have to act like capitalists—push wages down, speedup the line, and reinvest their profits</a:t>
            </a:r>
          </a:p>
          <a:p>
            <a:pPr lvl="1" marL="515954" indent="-199724" defTabSz="379475">
              <a:spcBef>
                <a:spcPts val="900"/>
              </a:spcBef>
              <a:buFontTx/>
              <a:buChar char="•"/>
              <a:defRPr sz="1992">
                <a:latin typeface="Times New Roman"/>
                <a:ea typeface="Times New Roman"/>
                <a:cs typeface="Times New Roman"/>
                <a:sym typeface="Times New Roman"/>
              </a:defRPr>
            </a:pPr>
            <a:r>
              <a:t>If they don’t? They become uncompetitive go bankrupt, and become workers</a:t>
            </a:r>
          </a:p>
          <a:p>
            <a:pPr marL="199724" indent="-199724" defTabSz="379475">
              <a:spcBef>
                <a:spcPts val="900"/>
              </a:spcBef>
              <a:buFontTx/>
              <a:defRPr sz="1992">
                <a:latin typeface="Times New Roman"/>
                <a:ea typeface="Times New Roman"/>
                <a:cs typeface="Times New Roman"/>
                <a:sym typeface="Times New Roman"/>
              </a:defRPr>
            </a:pPr>
            <a:r>
              <a:t>This is Marx’s theory of “alienation”—what one has made then remakes you</a:t>
            </a:r>
          </a:p>
          <a:p>
            <a:pPr lvl="1" marL="515954" indent="-199724" defTabSz="379475">
              <a:spcBef>
                <a:spcPts val="900"/>
              </a:spcBef>
              <a:buFontTx/>
              <a:buChar char="•"/>
              <a:defRPr sz="1992">
                <a:latin typeface="Times New Roman"/>
                <a:ea typeface="Times New Roman"/>
                <a:cs typeface="Times New Roman"/>
                <a:sym typeface="Times New Roman"/>
              </a:defRPr>
            </a:pPr>
            <a:r>
              <a:t>“Here in America, everyone watches television. In Soviet Russia, television watches you!”</a:t>
            </a:r>
          </a:p>
        </p:txBody>
      </p:sp>
    </p:spTree>
  </p:cSld>
  <p:clrMapOvr>
    <a:masterClrMapping/>
  </p:clrMapOvr>
  <p:transition xmlns:p14="http://schemas.microsoft.com/office/powerpoint/2010/main" spd="med" advClick="1"/>
</p:sld>
</file>

<file path=ppt/slides/slide9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14" name="Accumulate, Accumulate!"/>
          <p:cNvSpPr txBox="1"/>
          <p:nvPr>
            <p:ph type="title" idx="4294967295"/>
          </p:nvPr>
        </p:nvSpPr>
        <p:spPr>
          <a:xfrm>
            <a:off x="277663" y="-1"/>
            <a:ext cx="8572501" cy="1267124"/>
          </a:xfrm>
          <a:prstGeom prst="rect">
            <a:avLst/>
          </a:prstGeom>
        </p:spPr>
        <p:txBody>
          <a:bodyPr>
            <a:normAutofit fontScale="100000" lnSpcReduction="0"/>
          </a:bodyPr>
          <a:lstStyle>
            <a:lvl1pPr defTabSz="416052">
              <a:defRPr sz="5460">
                <a:latin typeface="+mj-lt"/>
                <a:ea typeface="+mj-ea"/>
                <a:cs typeface="+mj-cs"/>
                <a:sym typeface="Helvetica"/>
              </a:defRPr>
            </a:lvl1pPr>
          </a:lstStyle>
          <a:p>
            <a:pPr/>
            <a:r>
              <a:t>Accumulate, Accumulate!</a:t>
            </a:r>
          </a:p>
        </p:txBody>
      </p:sp>
      <p:sp>
        <p:nvSpPr>
          <p:cNvPr id="515" name="A capitalist market economy is driven to invest and reinvest to boost the economy’s capital stock:…"/>
          <p:cNvSpPr txBox="1"/>
          <p:nvPr>
            <p:ph type="body" idx="4294967295"/>
          </p:nvPr>
        </p:nvSpPr>
        <p:spPr>
          <a:xfrm>
            <a:off x="277663" y="1267122"/>
            <a:ext cx="8572501" cy="5242449"/>
          </a:xfrm>
          <a:prstGeom prst="rect">
            <a:avLst/>
          </a:prstGeom>
        </p:spPr>
        <p:txBody>
          <a:bodyPr>
            <a:normAutofit fontScale="100000" lnSpcReduction="0"/>
          </a:bodyPr>
          <a:lstStyle/>
          <a:p>
            <a:pPr marL="0" indent="0" defTabSz="324611">
              <a:spcBef>
                <a:spcPts val="800"/>
              </a:spcBef>
              <a:buSzTx/>
              <a:buFontTx/>
              <a:buNone/>
              <a:defRPr sz="1703">
                <a:latin typeface="Times New Roman"/>
                <a:ea typeface="Times New Roman"/>
                <a:cs typeface="Times New Roman"/>
                <a:sym typeface="Times New Roman"/>
              </a:defRPr>
            </a:pPr>
            <a:r>
              <a:t>A capitalist market economy is driven to invest and reinvest to boost the economy’s capital stock:</a:t>
            </a:r>
          </a:p>
          <a:p>
            <a:pPr marL="170848" indent="-170848" defTabSz="324611">
              <a:spcBef>
                <a:spcPts val="800"/>
              </a:spcBef>
              <a:buFontTx/>
              <a:defRPr sz="1703">
                <a:latin typeface="Times New Roman"/>
                <a:ea typeface="Times New Roman"/>
                <a:cs typeface="Times New Roman"/>
                <a:sym typeface="Times New Roman"/>
              </a:defRPr>
            </a:pPr>
            <a:r>
              <a:t>“Accumulation for the sake of accumulation, production for the sake of production: this was the formula in which classical economics expressed the historical mission of the bourgeoisie in the period of its domination. Not for one instant did it deceive itself over the nature of wealth’s birth-pangs. But what use is it to lament a historical necessity? If, in the eyes of classical economics, the proletarian is merely a machine for the production of surplus-value, the capitalist too is merely a machine for the transformation of this surplus-value into surplus capital…”</a:t>
            </a:r>
          </a:p>
          <a:p>
            <a:pPr marL="170848" indent="-170848" defTabSz="324611">
              <a:spcBef>
                <a:spcPts val="800"/>
              </a:spcBef>
              <a:buFontTx/>
              <a:defRPr sz="1703">
                <a:latin typeface="Times New Roman"/>
                <a:ea typeface="Times New Roman"/>
                <a:cs typeface="Times New Roman"/>
                <a:sym typeface="Times New Roman"/>
              </a:defRPr>
            </a:pPr>
          </a:p>
          <a:p>
            <a:pPr marL="0" indent="0" defTabSz="324611">
              <a:spcBef>
                <a:spcPts val="800"/>
              </a:spcBef>
              <a:buSzTx/>
              <a:buFontTx/>
              <a:buNone/>
              <a:defRPr sz="1703">
                <a:latin typeface="Times New Roman"/>
                <a:ea typeface="Times New Roman"/>
                <a:cs typeface="Times New Roman"/>
                <a:sym typeface="Times New Roman"/>
              </a:defRPr>
            </a:pPr>
            <a:r>
              <a:t>A capitalist market economy is driven to become more capital intensive:</a:t>
            </a:r>
          </a:p>
          <a:p>
            <a:pPr marL="170848" indent="-170848" defTabSz="324611">
              <a:spcBef>
                <a:spcPts val="800"/>
              </a:spcBef>
              <a:buFontTx/>
              <a:defRPr sz="1703">
                <a:latin typeface="Times New Roman"/>
                <a:ea typeface="Times New Roman"/>
                <a:cs typeface="Times New Roman"/>
                <a:sym typeface="Times New Roman"/>
              </a:defRPr>
            </a:pPr>
            <a:r>
              <a:t>“The law of the progressive growth of the constant part of capital in comparison with the variable part is confirmed at every step … by the comparative analysis of the prices of commodities, whether we compare different economic epochs or different nations in the same epoch. The relative magnitude of the part of the price which represents the value of the means of production, or the constant part of the capital, is in direct proportion to the progress of accumulation, whereas the relative magnitude of the other part of the price, which represents the variable part of the capital, or the payment made for labour, is in inverse proportion to the progress of accumulation…”</a:t>
            </a:r>
          </a:p>
        </p:txBody>
      </p:sp>
    </p:spTree>
  </p:cSld>
  <p:clrMapOvr>
    <a:masterClrMapping/>
  </p:clrMapOvr>
  <p:transition xmlns:p14="http://schemas.microsoft.com/office/powerpoint/2010/main" spd="med" advClick="1"/>
</p:sld>
</file>

<file path=ppt/slides/slide9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17" name="Invention and Innovation Deskill Workers, and Put Downward Pressure on the Demand for Labor"/>
          <p:cNvSpPr txBox="1"/>
          <p:nvPr>
            <p:ph type="title" idx="4294967295"/>
          </p:nvPr>
        </p:nvSpPr>
        <p:spPr>
          <a:xfrm>
            <a:off x="277663" y="-1"/>
            <a:ext cx="8572501" cy="1267124"/>
          </a:xfrm>
          <a:prstGeom prst="rect">
            <a:avLst/>
          </a:prstGeom>
        </p:spPr>
        <p:txBody>
          <a:bodyPr>
            <a:normAutofit fontScale="100000" lnSpcReduction="0"/>
          </a:bodyPr>
          <a:lstStyle>
            <a:lvl1pPr defTabSz="214884">
              <a:defRPr sz="2820">
                <a:latin typeface="+mj-lt"/>
                <a:ea typeface="+mj-ea"/>
                <a:cs typeface="+mj-cs"/>
                <a:sym typeface="Helvetica"/>
              </a:defRPr>
            </a:lvl1pPr>
          </a:lstStyle>
          <a:p>
            <a:pPr/>
            <a:r>
              <a:t>Invention and Innovation Deskill Workers, and Put Downward Pressure on the Demand for Labor</a:t>
            </a:r>
          </a:p>
        </p:txBody>
      </p:sp>
      <p:sp>
        <p:nvSpPr>
          <p:cNvPr id="518" name="Marx believes that machinery is not a complement to but a substitute for labor:…"/>
          <p:cNvSpPr txBox="1"/>
          <p:nvPr>
            <p:ph type="body" idx="4294967295"/>
          </p:nvPr>
        </p:nvSpPr>
        <p:spPr>
          <a:xfrm>
            <a:off x="277663" y="1267122"/>
            <a:ext cx="8572501" cy="5397501"/>
          </a:xfrm>
          <a:prstGeom prst="rect">
            <a:avLst/>
          </a:prstGeom>
        </p:spPr>
        <p:txBody>
          <a:bodyPr>
            <a:normAutofit fontScale="100000" lnSpcReduction="0"/>
          </a:bodyPr>
          <a:lstStyle/>
          <a:p>
            <a:pPr marL="0" indent="0">
              <a:spcBef>
                <a:spcPts val="1200"/>
              </a:spcBef>
              <a:buSzTx/>
              <a:buFontTx/>
              <a:buNone/>
              <a:defRPr sz="2400">
                <a:latin typeface="Times New Roman"/>
                <a:ea typeface="Times New Roman"/>
                <a:cs typeface="Times New Roman"/>
                <a:sym typeface="Times New Roman"/>
              </a:defRPr>
            </a:pPr>
            <a:r>
              <a:t>Marx believes that machinery is not a complement to but a substitute for labor:</a:t>
            </a:r>
          </a:p>
          <a:p>
            <a:pPr marL="240631" indent="-240631">
              <a:spcBef>
                <a:spcPts val="1200"/>
              </a:spcBef>
              <a:buFontTx/>
              <a:defRPr sz="2400">
                <a:latin typeface="Times New Roman"/>
                <a:ea typeface="Times New Roman"/>
                <a:cs typeface="Times New Roman"/>
                <a:sym typeface="Times New Roman"/>
              </a:defRPr>
            </a:pPr>
            <a:r>
              <a:t>“Since the demand for labour is determined not by the extent of the total capital but by its variable constituent alone, that demand falls progressively with the growth of the total capital, instead of rising in proportion to it, as was previously assumed….</a:t>
            </a:r>
          </a:p>
          <a:p>
            <a:pPr marL="240631" indent="-240631">
              <a:spcBef>
                <a:spcPts val="1200"/>
              </a:spcBef>
              <a:buFontTx/>
              <a:defRPr sz="2400">
                <a:latin typeface="Times New Roman"/>
                <a:ea typeface="Times New Roman"/>
                <a:cs typeface="Times New Roman"/>
                <a:sym typeface="Times New Roman"/>
              </a:defRPr>
            </a:pPr>
            <a:r>
              <a:t>“[Capital] produces indeed in direct relation with its own energy and extent, a relatively redundant working population, i.e. a population which is superfluous to capital’s average requirements for its own valorization, and is therefore a surplus population….</a:t>
            </a:r>
          </a:p>
          <a:p>
            <a:pPr marL="240631" indent="-240631">
              <a:spcBef>
                <a:spcPts val="1200"/>
              </a:spcBef>
              <a:buFontTx/>
              <a:defRPr sz="2400">
                <a:latin typeface="Times New Roman"/>
                <a:ea typeface="Times New Roman"/>
                <a:cs typeface="Times New Roman"/>
                <a:sym typeface="Times New Roman"/>
              </a:defRPr>
            </a:pPr>
            <a:r>
              <a:t>“The working population therefore produces both the accumulation of capital and the means by which it is itself made relatively superfluous…”</a:t>
            </a:r>
          </a:p>
        </p:txBody>
      </p:sp>
    </p:spTree>
  </p:cSld>
  <p:clrMapOvr>
    <a:masterClrMapping/>
  </p:clrMapOvr>
  <p:transition xmlns:p14="http://schemas.microsoft.com/office/powerpoint/2010/main" spd="med" advClick="1"/>
</p:sld>
</file>

<file path=ppt/slides/slide9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20" name="The “Industrial Reserve Army” of the Non-Employed"/>
          <p:cNvSpPr txBox="1"/>
          <p:nvPr>
            <p:ph type="title" idx="4294967295"/>
          </p:nvPr>
        </p:nvSpPr>
        <p:spPr>
          <a:xfrm>
            <a:off x="277663" y="-1"/>
            <a:ext cx="8572501" cy="1267124"/>
          </a:xfrm>
          <a:prstGeom prst="rect">
            <a:avLst/>
          </a:prstGeom>
        </p:spPr>
        <p:txBody>
          <a:bodyPr>
            <a:normAutofit fontScale="100000" lnSpcReduction="0"/>
          </a:bodyPr>
          <a:lstStyle>
            <a:lvl1pPr defTabSz="288036">
              <a:defRPr sz="3780">
                <a:latin typeface="+mj-lt"/>
                <a:ea typeface="+mj-ea"/>
                <a:cs typeface="+mj-cs"/>
                <a:sym typeface="Helvetica"/>
              </a:defRPr>
            </a:lvl1pPr>
          </a:lstStyle>
          <a:p>
            <a:pPr/>
            <a:r>
              <a:t>The “Industrial Reserve Army” of the Non-Employed</a:t>
            </a:r>
          </a:p>
        </p:txBody>
      </p:sp>
      <p:sp>
        <p:nvSpPr>
          <p:cNvPr id="521" name="For Marx, it is inconceivable that there might be a permanent, durable increase in the average wage level:…"/>
          <p:cNvSpPr txBox="1"/>
          <p:nvPr>
            <p:ph type="body" idx="4294967295"/>
          </p:nvPr>
        </p:nvSpPr>
        <p:spPr>
          <a:xfrm>
            <a:off x="277663" y="1267122"/>
            <a:ext cx="8572501" cy="5123944"/>
          </a:xfrm>
          <a:prstGeom prst="rect">
            <a:avLst/>
          </a:prstGeom>
        </p:spPr>
        <p:txBody>
          <a:bodyPr>
            <a:normAutofit fontScale="100000" lnSpcReduction="0"/>
          </a:bodyPr>
          <a:lstStyle/>
          <a:p>
            <a:pPr marL="0" indent="0">
              <a:spcBef>
                <a:spcPts val="1200"/>
              </a:spcBef>
              <a:buSzTx/>
              <a:buFontTx/>
              <a:buNone/>
              <a:defRPr sz="2400">
                <a:latin typeface="Times New Roman"/>
                <a:ea typeface="Times New Roman"/>
                <a:cs typeface="Times New Roman"/>
                <a:sym typeface="Times New Roman"/>
              </a:defRPr>
            </a:pPr>
            <a:r>
              <a:t>For Marx, it is inconceivable that there might be a permanent, durable increase in the average wage level:</a:t>
            </a:r>
          </a:p>
          <a:p>
            <a:pPr marL="240631" indent="-240631">
              <a:spcBef>
                <a:spcPts val="1200"/>
              </a:spcBef>
              <a:buFontTx/>
              <a:defRPr sz="2400">
                <a:latin typeface="Times New Roman"/>
                <a:ea typeface="Times New Roman"/>
                <a:cs typeface="Times New Roman"/>
                <a:sym typeface="Times New Roman"/>
              </a:defRPr>
            </a:pPr>
            <a:r>
              <a:t>“The industrial reserve army, during the periods of stagnation and average prosperity, weighs down the active army of workers; during the periods of over-production and feverish activity, it puts a curb on their pretensions. The relative surplus population is therefore the background against which the law of the demand and supply of labour does its work. It confines the field of action of this law to the limits absolutely convenient to capital’s drive to exploit and dominate the workers…” </a:t>
            </a:r>
          </a:p>
          <a:p>
            <a:pPr marL="240631" indent="-240631">
              <a:spcBef>
                <a:spcPts val="1200"/>
              </a:spcBef>
              <a:buFontTx/>
              <a:defRPr sz="2400">
                <a:latin typeface="Times New Roman"/>
                <a:ea typeface="Times New Roman"/>
                <a:cs typeface="Times New Roman"/>
                <a:sym typeface="Times New Roman"/>
              </a:defRPr>
            </a:pPr>
            <a:r>
              <a:t>Note that the century and a half after Marx wrote saw wages multiply tenfold in the Global North world economy core.</a:t>
            </a:r>
          </a:p>
          <a:p>
            <a:pPr marL="240631" indent="-240631">
              <a:spcBef>
                <a:spcPts val="1200"/>
              </a:spcBef>
              <a:buFontTx/>
              <a:defRPr sz="2400">
                <a:latin typeface="Times New Roman"/>
                <a:ea typeface="Times New Roman"/>
                <a:cs typeface="Times New Roman"/>
                <a:sym typeface="Times New Roman"/>
              </a:defRPr>
            </a:pPr>
            <a:r>
              <a:t>There is something wrong with the argument…</a:t>
            </a:r>
          </a:p>
        </p:txBody>
      </p:sp>
      <p:sp>
        <p:nvSpPr>
          <p:cNvPr id="522" name="November 12, 2019"/>
          <p:cNvSpPr txBox="1"/>
          <p:nvPr/>
        </p:nvSpPr>
        <p:spPr>
          <a:xfrm>
            <a:off x="0" y="6509570"/>
            <a:ext cx="1963465" cy="3484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Times New Roman"/>
                <a:ea typeface="Times New Roman"/>
                <a:cs typeface="Times New Roman"/>
                <a:sym typeface="Times New Roman"/>
              </a:defRPr>
            </a:lvl1pPr>
          </a:lstStyle>
          <a:p>
            <a:pPr/>
            <a:r>
              <a:t>November 12, 2019</a:t>
            </a:r>
          </a:p>
        </p:txBody>
      </p:sp>
    </p:spTree>
  </p:cSld>
  <p:clrMapOvr>
    <a:masterClrMapping/>
  </p:clrMapOvr>
  <p:transition xmlns:p14="http://schemas.microsoft.com/office/powerpoint/2010/main" spd="med" advClick="1"/>
</p:sld>
</file>

<file path=ppt/slides/slide9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24" name="Forest of Outstretched Arms…"/>
          <p:cNvSpPr txBox="1"/>
          <p:nvPr>
            <p:ph type="title" idx="4294967295"/>
          </p:nvPr>
        </p:nvSpPr>
        <p:spPr>
          <a:xfrm>
            <a:off x="277663" y="-1"/>
            <a:ext cx="8572501" cy="1267124"/>
          </a:xfrm>
          <a:prstGeom prst="rect">
            <a:avLst/>
          </a:prstGeom>
        </p:spPr>
        <p:txBody>
          <a:bodyPr>
            <a:normAutofit fontScale="100000" lnSpcReduction="0"/>
          </a:bodyPr>
          <a:lstStyle>
            <a:lvl1pPr defTabSz="347472">
              <a:defRPr sz="4560">
                <a:latin typeface="+mj-lt"/>
                <a:ea typeface="+mj-ea"/>
                <a:cs typeface="+mj-cs"/>
                <a:sym typeface="Helvetica"/>
              </a:defRPr>
            </a:lvl1pPr>
          </a:lstStyle>
          <a:p>
            <a:pPr/>
            <a:r>
              <a:t>Forest of Outstretched Arms…</a:t>
            </a:r>
          </a:p>
        </p:txBody>
      </p:sp>
      <p:sp>
        <p:nvSpPr>
          <p:cNvPr id="525" name="In fact, for Marx it is inconceivable the average wage level will stay above bare subsistence:…"/>
          <p:cNvSpPr txBox="1"/>
          <p:nvPr>
            <p:ph type="body" idx="4294967295"/>
          </p:nvPr>
        </p:nvSpPr>
        <p:spPr>
          <a:xfrm>
            <a:off x="277663" y="1267122"/>
            <a:ext cx="8572501" cy="5123944"/>
          </a:xfrm>
          <a:prstGeom prst="rect">
            <a:avLst/>
          </a:prstGeom>
        </p:spPr>
        <p:txBody>
          <a:bodyPr>
            <a:normAutofit fontScale="100000" lnSpcReduction="0"/>
          </a:bodyPr>
          <a:lstStyle/>
          <a:p>
            <a:pPr marL="0" indent="0" defTabSz="365760">
              <a:spcBef>
                <a:spcPts val="900"/>
              </a:spcBef>
              <a:buSzTx/>
              <a:buFontTx/>
              <a:buNone/>
              <a:defRPr sz="1920">
                <a:latin typeface="Times New Roman"/>
                <a:ea typeface="Times New Roman"/>
                <a:cs typeface="Times New Roman"/>
                <a:sym typeface="Times New Roman"/>
              </a:defRPr>
            </a:pPr>
            <a:r>
              <a:t>In fact, for Marx it is inconceivable the average wage level will stay above bare subsistence:</a:t>
            </a:r>
          </a:p>
          <a:p>
            <a:pPr marL="192505" indent="-192505" defTabSz="365760">
              <a:spcBef>
                <a:spcPts val="900"/>
              </a:spcBef>
              <a:buFontTx/>
              <a:defRPr sz="1920">
                <a:latin typeface="Times New Roman"/>
                <a:ea typeface="Times New Roman"/>
                <a:cs typeface="Times New Roman"/>
                <a:sym typeface="Times New Roman"/>
              </a:defRPr>
            </a:pPr>
            <a:r>
              <a:t>Karl Marx:</a:t>
            </a:r>
          </a:p>
          <a:p>
            <a:pPr lvl="1" marL="497305" indent="-192505" defTabSz="365760">
              <a:spcBef>
                <a:spcPts val="900"/>
              </a:spcBef>
              <a:buFontTx/>
              <a:buChar char="•"/>
              <a:defRPr sz="1920">
                <a:latin typeface="Times New Roman"/>
                <a:ea typeface="Times New Roman"/>
                <a:cs typeface="Times New Roman"/>
                <a:sym typeface="Times New Roman"/>
              </a:defRPr>
            </a:pPr>
            <a:r>
              <a:t>“The most diverse machines are now applied to the manufacture of the machines themselves…. The labourers employed in machine factories can but play the role of very stupid machines alongside of the highly ingenious machines…. To sum up: the more productive capital grows, the more it extends the division of labour and the application of machinery; the more the division of labour and the application of machinery extend, the more does competition extend among the workers, the more do their wages shrink together…. A mass of small business men and of people living upon the interest of their capitals is precipitated into the ranks of the working class…. Thus the forest of outstretched arms, begging for work, grows ever thicker, while the arms themselves grow every leaner…” </a:t>
            </a:r>
          </a:p>
          <a:p>
            <a:pPr marL="192505" indent="-192505" defTabSz="365760">
              <a:spcBef>
                <a:spcPts val="900"/>
              </a:spcBef>
              <a:buFontTx/>
              <a:defRPr sz="1920">
                <a:latin typeface="Times New Roman"/>
                <a:ea typeface="Times New Roman"/>
                <a:cs typeface="Times New Roman"/>
                <a:sym typeface="Times New Roman"/>
              </a:defRPr>
            </a:pPr>
            <a:r>
              <a:t>Note that the century and a half after Marx wrote saw wages multiply tenfold in the Global North world economy core.</a:t>
            </a:r>
          </a:p>
          <a:p>
            <a:pPr marL="192505" indent="-192505" defTabSz="365760">
              <a:spcBef>
                <a:spcPts val="900"/>
              </a:spcBef>
              <a:buFontTx/>
              <a:defRPr sz="1920">
                <a:latin typeface="Times New Roman"/>
                <a:ea typeface="Times New Roman"/>
                <a:cs typeface="Times New Roman"/>
                <a:sym typeface="Times New Roman"/>
              </a:defRPr>
            </a:pPr>
            <a:r>
              <a:t>There is something wrong with the argument…</a:t>
            </a:r>
          </a:p>
        </p:txBody>
      </p:sp>
    </p:spTree>
  </p:cSld>
  <p:clrMapOvr>
    <a:masterClrMapping/>
  </p:clrMapOvr>
  <p:transition xmlns:p14="http://schemas.microsoft.com/office/powerpoint/2010/main" spd="med" advClick="1"/>
</p:sld>
</file>

<file path=ppt/slides/slide9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27" name="Karl Marx: Summing Up"/>
          <p:cNvSpPr txBox="1"/>
          <p:nvPr>
            <p:ph type="title" idx="4294967295"/>
          </p:nvPr>
        </p:nvSpPr>
        <p:spPr>
          <a:xfrm>
            <a:off x="277663" y="-1"/>
            <a:ext cx="8572501" cy="1267124"/>
          </a:xfrm>
          <a:prstGeom prst="rect">
            <a:avLst/>
          </a:prstGeom>
        </p:spPr>
        <p:txBody>
          <a:bodyPr>
            <a:normAutofit fontScale="100000" lnSpcReduction="0"/>
          </a:bodyPr>
          <a:lstStyle>
            <a:lvl1pPr defTabSz="448055">
              <a:defRPr sz="5880">
                <a:latin typeface="+mj-lt"/>
                <a:ea typeface="+mj-ea"/>
                <a:cs typeface="+mj-cs"/>
                <a:sym typeface="Helvetica"/>
              </a:defRPr>
            </a:lvl1pPr>
          </a:lstStyle>
          <a:p>
            <a:pPr/>
            <a:r>
              <a:t>Karl Marx: Summing Up</a:t>
            </a:r>
          </a:p>
        </p:txBody>
      </p:sp>
      <p:sp>
        <p:nvSpPr>
          <p:cNvPr id="528" name="Marx and His Vision:…"/>
          <p:cNvSpPr txBox="1"/>
          <p:nvPr>
            <p:ph type="body" idx="4294967295"/>
          </p:nvPr>
        </p:nvSpPr>
        <p:spPr>
          <a:xfrm>
            <a:off x="277663" y="1267122"/>
            <a:ext cx="8572501" cy="5123944"/>
          </a:xfrm>
          <a:prstGeom prst="rect">
            <a:avLst/>
          </a:prstGeom>
        </p:spPr>
        <p:txBody>
          <a:bodyPr>
            <a:normAutofit fontScale="100000" lnSpcReduction="0"/>
          </a:bodyPr>
          <a:lstStyle/>
          <a:p>
            <a:pPr marL="0" indent="0" defTabSz="370331">
              <a:spcBef>
                <a:spcPts val="900"/>
              </a:spcBef>
              <a:buSzTx/>
              <a:buFontTx/>
              <a:buNone/>
              <a:defRPr sz="1944">
                <a:latin typeface="Times New Roman"/>
                <a:ea typeface="Times New Roman"/>
                <a:cs typeface="Times New Roman"/>
                <a:sym typeface="Times New Roman"/>
              </a:defRPr>
            </a:pPr>
            <a:r>
              <a:rPr b="1"/>
              <a:t>Marx and His Vision</a:t>
            </a:r>
            <a:r>
              <a:t>:</a:t>
            </a:r>
          </a:p>
          <a:p>
            <a:pPr marL="194911" indent="-194911" defTabSz="370331">
              <a:spcBef>
                <a:spcPts val="900"/>
              </a:spcBef>
              <a:buFontTx/>
              <a:defRPr sz="1944">
                <a:latin typeface="Times New Roman"/>
                <a:ea typeface="Times New Roman"/>
                <a:cs typeface="Times New Roman"/>
                <a:sym typeface="Times New Roman"/>
              </a:defRPr>
            </a:pPr>
            <a:r>
              <a:t>Marx’s vision: utopia is now, thanks to the epoch of the </a:t>
            </a:r>
            <a:r>
              <a:rPr i="1"/>
              <a:t>bourgeoisie</a:t>
            </a:r>
            <a:r>
              <a:t>, within our grasp</a:t>
            </a:r>
          </a:p>
          <a:p>
            <a:pPr lvl="1" marL="503521" indent="-194911" defTabSz="370331">
              <a:spcBef>
                <a:spcPts val="900"/>
              </a:spcBef>
              <a:buFontTx/>
              <a:buChar char="•"/>
              <a:defRPr sz="1944">
                <a:latin typeface="Times New Roman"/>
                <a:ea typeface="Times New Roman"/>
                <a:cs typeface="Times New Roman"/>
                <a:sym typeface="Times New Roman"/>
              </a:defRPr>
            </a:pPr>
            <a:r>
              <a:t>But the </a:t>
            </a:r>
            <a:r>
              <a:rPr i="1"/>
              <a:t>bourgeoisie </a:t>
            </a:r>
            <a:r>
              <a:t>that has performed this historic task is now the major obstacle to utopia</a:t>
            </a:r>
          </a:p>
          <a:p>
            <a:pPr marL="194911" indent="-194911" defTabSz="370331">
              <a:spcBef>
                <a:spcPts val="900"/>
              </a:spcBef>
              <a:buFontTx/>
              <a:defRPr sz="1944">
                <a:latin typeface="Times New Roman"/>
                <a:ea typeface="Times New Roman"/>
                <a:cs typeface="Times New Roman"/>
                <a:sym typeface="Times New Roman"/>
              </a:defRPr>
            </a:pPr>
            <a:r>
              <a:t>The Marxist movement: really-existing-socialism 1917-1991 not the brightest light on humanity’s tree of good ideas…</a:t>
            </a:r>
          </a:p>
          <a:p>
            <a:pPr marL="194911" indent="-194911" defTabSz="370331">
              <a:spcBef>
                <a:spcPts val="900"/>
              </a:spcBef>
              <a:buFontTx/>
              <a:defRPr sz="1944">
                <a:latin typeface="Times New Roman"/>
                <a:ea typeface="Times New Roman"/>
                <a:cs typeface="Times New Roman"/>
                <a:sym typeface="Times New Roman"/>
              </a:defRPr>
            </a:pPr>
            <a:r>
              <a:t>Marx’s three-stage trajectory: philosopher/analyst/economist</a:t>
            </a:r>
          </a:p>
          <a:p>
            <a:pPr marL="194911" indent="-194911" defTabSz="370331">
              <a:spcBef>
                <a:spcPts val="900"/>
              </a:spcBef>
              <a:buFontTx/>
              <a:defRPr sz="1944">
                <a:latin typeface="Times New Roman"/>
                <a:ea typeface="Times New Roman"/>
                <a:cs typeface="Times New Roman"/>
                <a:sym typeface="Times New Roman"/>
              </a:defRPr>
            </a:pPr>
            <a:r>
              <a:t>Marx’s three intellectual faces: prophet, political analyst, economist:</a:t>
            </a:r>
          </a:p>
          <a:p>
            <a:pPr lvl="1" marL="503521" indent="-194911" defTabSz="370331">
              <a:spcBef>
                <a:spcPts val="900"/>
              </a:spcBef>
              <a:buFontTx/>
              <a:buChar char="•"/>
              <a:defRPr sz="1944">
                <a:latin typeface="Times New Roman"/>
                <a:ea typeface="Times New Roman"/>
                <a:cs typeface="Times New Roman"/>
                <a:sym typeface="Times New Roman"/>
              </a:defRPr>
            </a:pPr>
            <a:r>
              <a:t>Marx the prophet… unhelpful for this world (New Jerusalem)</a:t>
            </a:r>
          </a:p>
          <a:p>
            <a:pPr lvl="1" marL="503521" indent="-194911" defTabSz="370331">
              <a:spcBef>
                <a:spcPts val="900"/>
              </a:spcBef>
              <a:buFontTx/>
              <a:buChar char="•"/>
              <a:defRPr sz="1944">
                <a:latin typeface="Times New Roman"/>
                <a:ea typeface="Times New Roman"/>
                <a:cs typeface="Times New Roman"/>
                <a:sym typeface="Times New Roman"/>
              </a:defRPr>
            </a:pPr>
            <a:r>
              <a:t>Marx the organizer and analyst… largely wrong (capitalism stripping away the veil of illusion; ruling class will never moderate the system; factory and workers solidarity as the future)</a:t>
            </a:r>
          </a:p>
          <a:p>
            <a:pPr lvl="1" marL="503521" indent="-194911" defTabSz="370331">
              <a:spcBef>
                <a:spcPts val="900"/>
              </a:spcBef>
              <a:buFontTx/>
              <a:buChar char="•"/>
              <a:defRPr sz="1944">
                <a:latin typeface="Times New Roman"/>
                <a:ea typeface="Times New Roman"/>
                <a:cs typeface="Times New Roman"/>
                <a:sym typeface="Times New Roman"/>
              </a:defRPr>
            </a:pPr>
            <a:r>
              <a:t>Marx the economist… wrong and right</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4F81BD"/>
      </a:accent1>
      <a:accent2>
        <a:srgbClr val="C0504D"/>
      </a:accent2>
      <a:accent3>
        <a:srgbClr val="8F8F8F"/>
      </a:accent3>
      <a:accent4>
        <a:srgbClr val="707070"/>
      </a:accent4>
      <a:accent5>
        <a:srgbClr val="B2C0D9"/>
      </a:accent5>
      <a:accent6>
        <a:srgbClr val="AE4846"/>
      </a:accent6>
      <a:hlink>
        <a:srgbClr val="0000FF"/>
      </a:hlink>
      <a:folHlink>
        <a:srgbClr val="FF00FF"/>
      </a:folHlink>
    </a:clrScheme>
    <a:fontScheme name="Default">
      <a:majorFont>
        <a:latin typeface="Helvetica"/>
        <a:ea typeface="Helvetica"/>
        <a:cs typeface="Helvetica"/>
      </a:majorFont>
      <a:minorFont>
        <a:latin typeface="Calibri"/>
        <a:ea typeface="Calibri"/>
        <a:cs typeface="Calibri"/>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lumOff val="44000"/>
          </a:schemeClr>
        </a:solidFill>
        <a:ln w="25400" cap="flat">
          <a:solidFill>
            <a:schemeClr val="accent1"/>
          </a:solidFill>
          <a:prstDash val="solid"/>
          <a:round/>
        </a:ln>
        <a:effectLst/>
        <a:sp3d/>
      </a:spPr>
      <a:bodyPr rot="0" spcFirstLastPara="1" vertOverflow="overflow" horzOverflow="overflow" vert="horz" wrap="square" lIns="45719" tIns="45719" rIns="45719" bIns="45719"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4F81BD"/>
      </a:accent1>
      <a:accent2>
        <a:srgbClr val="C0504D"/>
      </a:accent2>
      <a:accent3>
        <a:srgbClr val="8F8F8F"/>
      </a:accent3>
      <a:accent4>
        <a:srgbClr val="707070"/>
      </a:accent4>
      <a:accent5>
        <a:srgbClr val="B2C0D9"/>
      </a:accent5>
      <a:accent6>
        <a:srgbClr val="AE4846"/>
      </a:accent6>
      <a:hlink>
        <a:srgbClr val="0000FF"/>
      </a:hlink>
      <a:folHlink>
        <a:srgbClr val="FF00FF"/>
      </a:folHlink>
    </a:clrScheme>
    <a:fontScheme name="Default">
      <a:majorFont>
        <a:latin typeface="Helvetica"/>
        <a:ea typeface="Helvetica"/>
        <a:cs typeface="Helvetica"/>
      </a:majorFont>
      <a:minorFont>
        <a:latin typeface="Calibri"/>
        <a:ea typeface="Calibri"/>
        <a:cs typeface="Calibri"/>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lumOff val="44000"/>
          </a:schemeClr>
        </a:solidFill>
        <a:ln w="25400" cap="flat">
          <a:solidFill>
            <a:schemeClr val="accent1"/>
          </a:solidFill>
          <a:prstDash val="solid"/>
          <a:round/>
        </a:ln>
        <a:effectLst/>
        <a:sp3d/>
      </a:spPr>
      <a:bodyPr rot="0" spcFirstLastPara="1" vertOverflow="overflow" horzOverflow="overflow" vert="horz" wrap="square" lIns="45719" tIns="45719" rIns="45719" bIns="45719"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